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758" r:id="rId2"/>
  </p:sldMasterIdLst>
  <p:notesMasterIdLst>
    <p:notesMasterId r:id="rId36"/>
  </p:notesMasterIdLst>
  <p:handoutMasterIdLst>
    <p:handoutMasterId r:id="rId37"/>
  </p:handoutMasterIdLst>
  <p:sldIdLst>
    <p:sldId id="280" r:id="rId3"/>
    <p:sldId id="269" r:id="rId4"/>
    <p:sldId id="283" r:id="rId5"/>
    <p:sldId id="284" r:id="rId6"/>
    <p:sldId id="285" r:id="rId7"/>
    <p:sldId id="286" r:id="rId8"/>
    <p:sldId id="288" r:id="rId9"/>
    <p:sldId id="289" r:id="rId10"/>
    <p:sldId id="287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72" r:id="rId19"/>
    <p:sldId id="297" r:id="rId20"/>
    <p:sldId id="298" r:id="rId21"/>
    <p:sldId id="271" r:id="rId22"/>
    <p:sldId id="304" r:id="rId23"/>
    <p:sldId id="300" r:id="rId24"/>
    <p:sldId id="301" r:id="rId25"/>
    <p:sldId id="302" r:id="rId26"/>
    <p:sldId id="303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1" r:id="rId35"/>
  </p:sldIdLst>
  <p:sldSz cx="9907588" cy="6858000"/>
  <p:notesSz cx="6804025" cy="99187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Gothic" charset="-128"/>
        <a:cs typeface="MS Gothic" charset="-128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Gothic" charset="-128"/>
        <a:cs typeface="MS Gothic" charset="-128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Gothic" charset="-128"/>
        <a:cs typeface="MS Gothic" charset="-128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Gothic" charset="-128"/>
        <a:cs typeface="MS Gothic" charset="-128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Gothic" charset="-128"/>
        <a:cs typeface="MS Gothic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MS Gothic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MS Gothic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MS Gothic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Gothic" charset="-128"/>
        <a:cs typeface="MS Gothic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8"/>
    <p:restoredTop sz="92886"/>
  </p:normalViewPr>
  <p:slideViewPr>
    <p:cSldViewPr>
      <p:cViewPr>
        <p:scale>
          <a:sx n="97" d="100"/>
          <a:sy n="97" d="100"/>
        </p:scale>
        <p:origin x="976" y="66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endParaRPr lang="pt-BR" altLang="x-non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7988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fld id="{9E5B3C29-58D3-4E45-804D-F4746D7FED01}" type="datetimeFigureOut">
              <a:rPr lang="pt-BR" altLang="x-none"/>
              <a:pPr/>
              <a:t>03/05/2018</a:t>
            </a:fld>
            <a:endParaRPr lang="pt-BR" altLang="x-non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1813"/>
            <a:ext cx="2947988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endParaRPr lang="pt-BR" altLang="x-non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4450" y="9421813"/>
            <a:ext cx="2947988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fld id="{4DEAA535-D669-2F4A-836B-2CC50B9727F0}" type="slidenum">
              <a:rPr lang="pt-BR" altLang="x-none"/>
              <a:pPr/>
              <a:t>‹n.º›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15963" y="754063"/>
            <a:ext cx="5372100" cy="37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1038" y="4711700"/>
            <a:ext cx="5441950" cy="44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x-none" altLang="x-none" noProof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511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</a:lstStyle>
          <a:p>
            <a:endParaRPr lang="pt-BR" altLang="x-none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511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</a:lstStyle>
          <a:p>
            <a:endParaRPr lang="pt-BR" altLang="x-none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23400"/>
            <a:ext cx="29511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</a:lstStyle>
          <a:p>
            <a:endParaRPr lang="pt-BR" altLang="x-none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423400"/>
            <a:ext cx="29511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1pPr>
          </a:lstStyle>
          <a:p>
            <a:fld id="{4BF4B6D2-8C9B-934C-83E5-993C13B469A5}" type="slidenum">
              <a:rPr lang="pt-BR" altLang="x-none"/>
              <a:pPr/>
              <a:t>‹n.º›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2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8947BD3E-5794-4A41-819A-204D7EA258BE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31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73687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1700"/>
            <a:ext cx="5443537" cy="446405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A96960E4-DB31-2F44-996B-010BDB2C4269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32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5632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73687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1700"/>
            <a:ext cx="5443537" cy="446405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A99F67EE-F1AB-CE42-B673-9282D2892C74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2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17576" rIns="90000" bIns="45000" anchor="b"/>
          <a:lstStyle/>
          <a:p>
            <a:pPr eaLnBrk="1">
              <a:lnSpc>
                <a:spcPct val="76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fld id="{3A0F7759-ACF7-344F-B860-CD827D4713FC}" type="slidenum">
              <a:rPr lang="pt-BR" altLang="x-none" sz="2400">
                <a:solidFill>
                  <a:srgbClr val="FFFFFF"/>
                </a:solidFill>
              </a:rPr>
              <a:pPr eaLnBrk="1">
                <a:lnSpc>
                  <a:spcPct val="76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t>2</a:t>
            </a:fld>
            <a:fld id="{5E64C82E-8F63-DB42-AB64-A45931DE837D}" type="slidenum">
              <a:rPr lang="pt-BR" altLang="x-none" sz="2400">
                <a:solidFill>
                  <a:srgbClr val="FFFFFF"/>
                </a:solidFill>
              </a:rPr>
              <a:pPr eaLnBrk="1">
                <a:lnSpc>
                  <a:spcPct val="76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t>2</a:t>
            </a:fld>
            <a:endParaRPr lang="pt-BR" altLang="x-none" sz="2400">
              <a:solidFill>
                <a:srgbClr val="FFFFFF"/>
              </a:solidFill>
            </a:endParaRPr>
          </a:p>
        </p:txBody>
      </p:sp>
      <p:sp>
        <p:nvSpPr>
          <p:cNvPr id="4608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64162" cy="37131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0113"/>
            <a:ext cx="5437187" cy="44561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tIns="17640" anchor="ctr"/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pt-BR" altLang="x-none" sz="2000">
              <a:latin typeface="Arial" charset="0"/>
              <a:ea typeface="MS Gothic" charset="-128"/>
              <a:cs typeface="MS Gothic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7A849328-2C93-8C45-8D26-7C0E05B10297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17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491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73687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1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1700"/>
            <a:ext cx="5443537" cy="446405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D5BAB3B1-3DDE-4740-8CB1-37C2BFD70528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20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73687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1700"/>
            <a:ext cx="5443537" cy="446405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67435693-ED14-CB49-81C4-8E23583A0633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26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73687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1700"/>
            <a:ext cx="5443537" cy="446405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3A2F52AC-C750-9043-9847-642297C73C0E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27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73687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1700"/>
            <a:ext cx="5443537" cy="446405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98738E52-BC5E-F840-830F-5C13449AC104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28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73687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1700"/>
            <a:ext cx="5443537" cy="446405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40602B1A-D806-6246-8995-E8A15860077A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29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73687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1700"/>
            <a:ext cx="5443537" cy="446405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>
              <a:lnSpc>
                <a:spcPct val="95000"/>
              </a:lnSpc>
            </a:pPr>
            <a:fld id="{6FE7C215-1D73-5B47-81B4-9EAF1DCC4032}" type="slidenum">
              <a:rPr lang="pt-BR" altLang="x-none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rPr>
              <a:pPr>
                <a:lnSpc>
                  <a:spcPct val="95000"/>
                </a:lnSpc>
              </a:pPr>
              <a:t>30</a:t>
            </a:fld>
            <a:endParaRPr lang="pt-BR" altLang="x-none">
              <a:solidFill>
                <a:srgbClr val="000000"/>
              </a:solidFill>
              <a:latin typeface="Times New Roman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715963" y="754063"/>
            <a:ext cx="5373687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1038" y="4711700"/>
            <a:ext cx="5443537" cy="446405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310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310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83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33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181850" y="273050"/>
            <a:ext cx="2227263" cy="585628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95300" y="273050"/>
            <a:ext cx="6534150" cy="585628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945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3813" cy="1143000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62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3069" y="1122363"/>
            <a:ext cx="84214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449" y="3602038"/>
            <a:ext cx="74306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987" y="1709740"/>
            <a:ext cx="854529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87" y="4589465"/>
            <a:ext cx="85452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147" y="1825625"/>
            <a:ext cx="4210725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5716" y="1825625"/>
            <a:ext cx="4210725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365127"/>
            <a:ext cx="8545295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438" y="1681163"/>
            <a:ext cx="419137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438" y="2505075"/>
            <a:ext cx="4191373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717" y="1681163"/>
            <a:ext cx="42120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717" y="2505075"/>
            <a:ext cx="4212015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601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457200"/>
            <a:ext cx="31954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16" y="987427"/>
            <a:ext cx="501571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2057400"/>
            <a:ext cx="31954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7" y="457200"/>
            <a:ext cx="31954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2016" y="987427"/>
            <a:ext cx="501571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437" y="2057400"/>
            <a:ext cx="31954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0118" y="365125"/>
            <a:ext cx="2136324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147" y="365125"/>
            <a:ext cx="6285126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55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551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2476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95300" y="1604963"/>
            <a:ext cx="4379913" cy="4524375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27613" y="1604963"/>
            <a:ext cx="4381500" cy="4524375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83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5513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016500" y="1681163"/>
            <a:ext cx="42116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016500" y="2505075"/>
            <a:ext cx="421163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54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70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64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56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11638" y="987425"/>
            <a:ext cx="50165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56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6539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56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65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Arraste a imagem para o espaço reservado ou clique no ícone para adicionar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56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75130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3050"/>
            <a:ext cx="89138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Clique para editar o formato do texto do título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3"/>
            <a:ext cx="89138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86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Clique para editar o formato do texto da estrutura de tópicos</a:t>
            </a:r>
          </a:p>
          <a:p>
            <a:pPr lvl="1"/>
            <a:r>
              <a:rPr lang="en-GB" altLang="x-none"/>
              <a:t>2.º Nível da estrutura de tópicos</a:t>
            </a:r>
          </a:p>
          <a:p>
            <a:pPr lvl="2"/>
            <a:r>
              <a:rPr lang="en-GB" altLang="x-none"/>
              <a:t>3.º Nível da estrutura de tópicos</a:t>
            </a:r>
          </a:p>
          <a:p>
            <a:pPr lvl="3"/>
            <a:r>
              <a:rPr lang="en-GB" altLang="x-none"/>
              <a:t>4.º Nível da estrutura de tópicos</a:t>
            </a:r>
          </a:p>
          <a:p>
            <a:pPr lvl="4"/>
            <a:r>
              <a:rPr lang="en-GB" altLang="x-none"/>
              <a:t>5.º Nível da estrutura de tópicos</a:t>
            </a:r>
          </a:p>
          <a:p>
            <a:pPr lvl="4"/>
            <a:r>
              <a:rPr lang="en-GB" altLang="x-none"/>
              <a:t>6.º Nível da estrutura de tópicos</a:t>
            </a:r>
          </a:p>
          <a:p>
            <a:pPr lvl="4"/>
            <a:r>
              <a:rPr lang="en-GB" altLang="x-none"/>
              <a:t>7.º Nível da estrutura de tópicos</a:t>
            </a:r>
          </a:p>
          <a:p>
            <a:pPr lvl="4"/>
            <a:r>
              <a:rPr lang="en-GB" altLang="x-none"/>
              <a:t>8.º Nível da estrutura de tópicos</a:t>
            </a:r>
          </a:p>
          <a:p>
            <a:pPr lvl="4"/>
            <a:r>
              <a:rPr lang="en-GB" altLang="x-none"/>
              <a:t>9.º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449263" rtl="0" eaLnBrk="1" fontAlgn="base" hangingPunct="1">
        <a:lnSpc>
          <a:spcPct val="7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49263" rtl="0" eaLnBrk="1" fontAlgn="base" hangingPunct="1">
        <a:lnSpc>
          <a:spcPct val="7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Arial" charset="0"/>
          <a:ea typeface="MS Gothic" charset="-128"/>
          <a:cs typeface="MS Gothic" charset="-128"/>
        </a:defRPr>
      </a:lvl2pPr>
      <a:lvl3pPr algn="l" defTabSz="449263" rtl="0" eaLnBrk="1" fontAlgn="base" hangingPunct="1">
        <a:lnSpc>
          <a:spcPct val="7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Arial" charset="0"/>
          <a:ea typeface="MS Gothic" charset="-128"/>
          <a:cs typeface="MS Gothic" charset="-128"/>
        </a:defRPr>
      </a:lvl3pPr>
      <a:lvl4pPr algn="l" defTabSz="449263" rtl="0" eaLnBrk="1" fontAlgn="base" hangingPunct="1">
        <a:lnSpc>
          <a:spcPct val="7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Arial" charset="0"/>
          <a:ea typeface="MS Gothic" charset="-128"/>
          <a:cs typeface="MS Gothic" charset="-128"/>
        </a:defRPr>
      </a:lvl4pPr>
      <a:lvl5pPr algn="l" defTabSz="449263" rtl="0" eaLnBrk="1" fontAlgn="base" hangingPunct="1">
        <a:lnSpc>
          <a:spcPct val="7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Arial" charset="0"/>
          <a:ea typeface="MS Gothic" charset="-128"/>
          <a:cs typeface="MS Gothic" charset="-128"/>
        </a:defRPr>
      </a:lvl5pPr>
      <a:lvl6pPr marL="2514600" indent="-228600" algn="l" defTabSz="449263" rtl="0" eaLnBrk="1" fontAlgn="base" hangingPunct="1">
        <a:lnSpc>
          <a:spcPct val="7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Arial" charset="0"/>
          <a:ea typeface="MS Gothic" charset="-128"/>
          <a:cs typeface="MS Gothic" charset="-128"/>
        </a:defRPr>
      </a:lvl6pPr>
      <a:lvl7pPr marL="2971800" indent="-228600" algn="l" defTabSz="449263" rtl="0" eaLnBrk="1" fontAlgn="base" hangingPunct="1">
        <a:lnSpc>
          <a:spcPct val="7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Arial" charset="0"/>
          <a:ea typeface="MS Gothic" charset="-128"/>
          <a:cs typeface="MS Gothic" charset="-128"/>
        </a:defRPr>
      </a:lvl7pPr>
      <a:lvl8pPr marL="3429000" indent="-228600" algn="l" defTabSz="449263" rtl="0" eaLnBrk="1" fontAlgn="base" hangingPunct="1">
        <a:lnSpc>
          <a:spcPct val="7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Arial" charset="0"/>
          <a:ea typeface="MS Gothic" charset="-128"/>
          <a:cs typeface="MS Gothic" charset="-128"/>
        </a:defRPr>
      </a:lvl8pPr>
      <a:lvl9pPr marL="3886200" indent="-228600" algn="l" defTabSz="449263" rtl="0" eaLnBrk="1" fontAlgn="base" hangingPunct="1">
        <a:lnSpc>
          <a:spcPct val="7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Arial" charset="0"/>
          <a:ea typeface="MS Gothic" charset="-128"/>
          <a:cs typeface="MS Gothic" charset="-128"/>
        </a:defRPr>
      </a:lvl9pPr>
    </p:titleStyle>
    <p:bodyStyle>
      <a:lvl1pPr marL="342900" indent="-342900" algn="l" defTabSz="449263" rtl="0" eaLnBrk="1" fontAlgn="base" hangingPunct="1">
        <a:lnSpc>
          <a:spcPct val="87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lnSpc>
          <a:spcPct val="87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lnSpc>
          <a:spcPct val="87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lnSpc>
          <a:spcPct val="7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lnSpc>
          <a:spcPct val="7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147" y="365127"/>
            <a:ext cx="8545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147" y="1825625"/>
            <a:ext cx="85452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147" y="6356352"/>
            <a:ext cx="22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889" y="6356352"/>
            <a:ext cx="3343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234" y="6356352"/>
            <a:ext cx="22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7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www.saense.com.br/" TargetMode="External"/><Relationship Id="rId5" Type="http://schemas.openxmlformats.org/officeDocument/2006/relationships/hyperlink" Target="https://www.facebook.com/saense/" TargetMode="External"/><Relationship Id="rId6" Type="http://schemas.openxmlformats.org/officeDocument/2006/relationships/hyperlink" Target="http://www.saense.com.br/autores/artigos-publicados-por-hendrik-macedo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9075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238449" y="5720132"/>
            <a:ext cx="4768026" cy="35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4300" tIns="37152" rIns="74300" bIns="37152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"/>
            <a:ext cx="9907588" cy="126875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COMP0271: </a:t>
            </a:r>
            <a:r>
              <a:rPr lang="en-US" sz="5400" dirty="0" err="1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Inteligência</a:t>
            </a:r>
            <a:r>
              <a:rPr lang="en-US" sz="54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Artificial</a:t>
            </a:r>
            <a:r>
              <a:rPr lang="en-US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endParaRPr lang="en-US" sz="2925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100906"/>
            <a:ext cx="9907588" cy="8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5729" tIns="27864" rIns="55729" bIns="27864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950" dirty="0">
                <a:solidFill>
                  <a:schemeClr val="bg1"/>
                </a:solidFill>
                <a:latin typeface="Calibri"/>
                <a:cs typeface="Calibri"/>
              </a:rPr>
              <a:t>Professor: Hendrik </a:t>
            </a:r>
            <a:r>
              <a:rPr lang="en-US" sz="1950" dirty="0" err="1">
                <a:solidFill>
                  <a:schemeClr val="bg1"/>
                </a:solidFill>
                <a:latin typeface="Calibri"/>
                <a:cs typeface="Calibri"/>
              </a:rPr>
              <a:t>Macedo</a:t>
            </a:r>
            <a:endParaRPr lang="en-US" sz="195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r">
              <a:spcBef>
                <a:spcPct val="50000"/>
              </a:spcBef>
            </a:pPr>
            <a:r>
              <a:rPr lang="en-US" sz="1950" dirty="0" err="1">
                <a:solidFill>
                  <a:schemeClr val="bg1"/>
                </a:solidFill>
                <a:latin typeface="Calibri"/>
                <a:cs typeface="Calibri"/>
              </a:rPr>
              <a:t>Universidade</a:t>
            </a:r>
            <a:r>
              <a:rPr lang="en-US" sz="1950" dirty="0">
                <a:solidFill>
                  <a:schemeClr val="bg1"/>
                </a:solidFill>
                <a:latin typeface="Calibri"/>
                <a:cs typeface="Calibri"/>
              </a:rPr>
              <a:t> Federal de Sergipe, </a:t>
            </a:r>
            <a:r>
              <a:rPr lang="en-US" sz="1950" dirty="0" err="1">
                <a:solidFill>
                  <a:schemeClr val="bg1"/>
                </a:solidFill>
                <a:latin typeface="Calibri"/>
                <a:cs typeface="Calibri"/>
              </a:rPr>
              <a:t>Brasil</a:t>
            </a:r>
            <a:endParaRPr lang="en-US" sz="19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849338" y="1292026"/>
            <a:ext cx="9058250" cy="1238448"/>
          </a:xfrm>
        </p:spPr>
        <p:txBody>
          <a:bodyPr/>
          <a:lstStyle/>
          <a:p>
            <a:pPr eaLnBrk="1" hangingPunct="1"/>
            <a:r>
              <a:rPr lang="en-US" sz="3494" dirty="0" err="1">
                <a:solidFill>
                  <a:schemeClr val="bg1"/>
                </a:solidFill>
              </a:rPr>
              <a:t>Busca</a:t>
            </a:r>
            <a:r>
              <a:rPr lang="en-US" sz="3494" dirty="0">
                <a:solidFill>
                  <a:schemeClr val="bg1"/>
                </a:solidFill>
              </a:rPr>
              <a:t> </a:t>
            </a:r>
            <a:r>
              <a:rPr lang="en-US" sz="3494" dirty="0" smtClean="0">
                <a:solidFill>
                  <a:schemeClr val="bg1"/>
                </a:solidFill>
              </a:rPr>
              <a:t>local, parte 2</a:t>
            </a:r>
            <a:endParaRPr lang="en-US" sz="349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2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GA: Definir função </a:t>
            </a:r>
            <a:r>
              <a:rPr lang="pt-BR" i="1" dirty="0" smtClean="0"/>
              <a:t>fitness</a:t>
            </a:r>
            <a:endParaRPr lang="pt-BR" i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993354" y="1690690"/>
            <a:ext cx="51139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i="1" dirty="0" err="1" smtClean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pt-BR" sz="96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pt-BR" sz="96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pt-BR" sz="7200" dirty="0" smtClean="0">
                <a:latin typeface="Courier New" charset="0"/>
                <a:ea typeface="Courier New" charset="0"/>
                <a:cs typeface="Courier New" charset="0"/>
              </a:rPr>
              <a:t>0110</a:t>
            </a:r>
            <a:r>
              <a:rPr lang="pt-BR" sz="9600" dirty="0" smtClean="0">
                <a:latin typeface="Times New Roman" charset="0"/>
                <a:ea typeface="Times New Roman" charset="0"/>
                <a:cs typeface="Times New Roman" charset="0"/>
              </a:rPr>
              <a:t>)=?</a:t>
            </a:r>
            <a:endParaRPr lang="pt-BR" sz="9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116187" y="4221088"/>
                <a:ext cx="9675213" cy="1688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mr-IN" sz="170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mr-IN" sz="17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7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7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7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mr-IN" sz="170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7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7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700" b="0" i="1" smtClean="0">
                                  <a:latin typeface="Cambria Math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17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7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𝑣𝑎𝑙𝑢𝑒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a:rPr lang="mr-IN" sz="170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700" b="0" i="1" smtClean="0">
                                  <a:latin typeface="Cambria Math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17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7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𝑤𝑒𝑖𝑔h𝑡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≤</m:t>
                                  </m:r>
                                  <m:r>
                                    <a:rPr lang="en-US" sz="17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𝑐𝑎𝑝𝑎𝑐𝑖𝑡𝑦</m:t>
                                  </m:r>
                                </m:e>
                              </m:nary>
                            </m:e>
                            <m:e>
                              <m:d>
                                <m:dPr>
                                  <m:ctrlPr>
                                    <a:rPr lang="mr-IN" sz="17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s-IS" sz="1700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7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7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i="1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7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17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i="1">
                                              <a:latin typeface="Cambria Math" charset="0"/>
                                            </a:rPr>
                                            <m:t>𝑣𝑎𝑙𝑢𝑒</m:t>
                                          </m:r>
                                        </m:e>
                                        <m:sub>
                                          <m:r>
                                            <a:rPr lang="en-US" sz="17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1700" b="0" i="1" smtClean="0">
                                  <a:latin typeface="Cambria Math" charset="0"/>
                                </a:rPr>
                                <m:t>−2∗</m:t>
                              </m:r>
                              <m:d>
                                <m:dPr>
                                  <m:ctrlPr>
                                    <a:rPr lang="mr-IN" sz="17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𝑐𝑎𝑝𝑎𝑐𝑖𝑡𝑦</m:t>
                                  </m:r>
                                  <m:r>
                                    <a:rPr lang="en-US" sz="17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1700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7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7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i="1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7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17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i="1">
                                              <a:latin typeface="Cambria Math" charset="0"/>
                                            </a:rPr>
                                            <m:t>𝑤𝑒𝑖𝑔h𝑡</m:t>
                                          </m:r>
                                        </m:e>
                                        <m:sub>
                                          <m:r>
                                            <a:rPr lang="en-US" sz="17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mr-IN" sz="1700" i="1" smtClean="0">
                                  <a:latin typeface="Cambria Math" charset="0"/>
                                </a:rPr>
                                <m:t>,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17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7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i="1">
                                      <a:latin typeface="Cambria Math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𝑤𝑒𝑖𝑔h𝑡</m:t>
                                      </m:r>
                                    </m:e>
                                    <m:sub>
                                      <m:r>
                                        <a:rPr lang="en-US" sz="17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  <m:r>
                                    <a:rPr lang="en-US" sz="17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𝑐𝑎𝑝𝑎𝑐𝑖𝑡𝑦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pt-BR" sz="1700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87" y="4221088"/>
                <a:ext cx="9675213" cy="16889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4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GA: População</a:t>
            </a:r>
            <a:endParaRPr lang="pt-BR" i="1" dirty="0"/>
          </a:p>
        </p:txBody>
      </p:sp>
      <p:sp>
        <p:nvSpPr>
          <p:cNvPr id="4" name="Retângulo 3"/>
          <p:cNvSpPr/>
          <p:nvPr/>
        </p:nvSpPr>
        <p:spPr>
          <a:xfrm>
            <a:off x="681147" y="191683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0100</a:t>
            </a:r>
            <a:endParaRPr lang="pt-BR" sz="3200" dirty="0"/>
          </a:p>
        </p:txBody>
      </p:sp>
      <p:sp>
        <p:nvSpPr>
          <p:cNvPr id="6" name="Retângulo 5"/>
          <p:cNvSpPr/>
          <p:nvPr/>
        </p:nvSpPr>
        <p:spPr>
          <a:xfrm>
            <a:off x="1297613" y="2592173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0010</a:t>
            </a:r>
            <a:endParaRPr lang="pt-BR" sz="3200" dirty="0"/>
          </a:p>
        </p:txBody>
      </p:sp>
      <p:sp>
        <p:nvSpPr>
          <p:cNvPr id="7" name="Retângulo 6"/>
          <p:cNvSpPr/>
          <p:nvPr/>
        </p:nvSpPr>
        <p:spPr>
          <a:xfrm>
            <a:off x="2217490" y="1845318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1010</a:t>
            </a:r>
            <a:endParaRPr lang="pt-BR" sz="3200" dirty="0"/>
          </a:p>
        </p:txBody>
      </p:sp>
      <p:sp>
        <p:nvSpPr>
          <p:cNvPr id="8" name="Retângulo 7"/>
          <p:cNvSpPr/>
          <p:nvPr/>
        </p:nvSpPr>
        <p:spPr>
          <a:xfrm>
            <a:off x="2605768" y="277657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1110</a:t>
            </a: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3389606" y="220921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0111</a:t>
            </a:r>
            <a:endParaRPr lang="pt-BR" sz="3200" dirty="0"/>
          </a:p>
        </p:txBody>
      </p:sp>
      <p:sp>
        <p:nvSpPr>
          <p:cNvPr id="10" name="Retângulo 9"/>
          <p:cNvSpPr/>
          <p:nvPr/>
        </p:nvSpPr>
        <p:spPr>
          <a:xfrm>
            <a:off x="649814" y="325535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1111</a:t>
            </a:r>
            <a:endParaRPr lang="pt-BR" sz="3200" dirty="0"/>
          </a:p>
        </p:txBody>
      </p:sp>
      <p:sp>
        <p:nvSpPr>
          <p:cNvPr id="11" name="Retângulo 10"/>
          <p:cNvSpPr/>
          <p:nvPr/>
        </p:nvSpPr>
        <p:spPr>
          <a:xfrm>
            <a:off x="2075122" y="3267514"/>
            <a:ext cx="925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pt-BR" sz="32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704246" y="135836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População inicial </a:t>
            </a:r>
          </a:p>
          <a:p>
            <a:r>
              <a:rPr lang="pt-BR" dirty="0" smtClean="0"/>
              <a:t>gerada aleatoriamente</a:t>
            </a:r>
            <a:endParaRPr lang="pt-BR" dirty="0"/>
          </a:p>
        </p:txBody>
      </p:sp>
      <p:sp>
        <p:nvSpPr>
          <p:cNvPr id="12" name="Seta Dobrada 11"/>
          <p:cNvSpPr/>
          <p:nvPr/>
        </p:nvSpPr>
        <p:spPr>
          <a:xfrm rot="5400000">
            <a:off x="3868184" y="3156914"/>
            <a:ext cx="1080120" cy="7200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511861" y="424310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0100</a:t>
            </a:r>
            <a:endParaRPr lang="pt-BR" sz="3200" dirty="0"/>
          </a:p>
        </p:txBody>
      </p:sp>
      <p:sp>
        <p:nvSpPr>
          <p:cNvPr id="15" name="Retângulo 14"/>
          <p:cNvSpPr/>
          <p:nvPr/>
        </p:nvSpPr>
        <p:spPr>
          <a:xfrm>
            <a:off x="3128327" y="4918443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0101</a:t>
            </a:r>
            <a:endParaRPr lang="pt-BR" sz="3200" dirty="0"/>
          </a:p>
        </p:txBody>
      </p:sp>
      <p:sp>
        <p:nvSpPr>
          <p:cNvPr id="16" name="Retângulo 15"/>
          <p:cNvSpPr/>
          <p:nvPr/>
        </p:nvSpPr>
        <p:spPr>
          <a:xfrm>
            <a:off x="4048204" y="4171588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0001</a:t>
            </a:r>
            <a:endParaRPr lang="pt-BR" sz="3200" dirty="0"/>
          </a:p>
        </p:txBody>
      </p:sp>
      <p:sp>
        <p:nvSpPr>
          <p:cNvPr id="17" name="Retângulo 16"/>
          <p:cNvSpPr/>
          <p:nvPr/>
        </p:nvSpPr>
        <p:spPr>
          <a:xfrm>
            <a:off x="4436482" y="510284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0000</a:t>
            </a:r>
            <a:endParaRPr lang="pt-BR" sz="3200" dirty="0"/>
          </a:p>
        </p:txBody>
      </p:sp>
      <p:sp>
        <p:nvSpPr>
          <p:cNvPr id="18" name="Retângulo 17"/>
          <p:cNvSpPr/>
          <p:nvPr/>
        </p:nvSpPr>
        <p:spPr>
          <a:xfrm>
            <a:off x="5220320" y="453548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0110</a:t>
            </a:r>
            <a:endParaRPr lang="pt-BR" sz="3200" dirty="0"/>
          </a:p>
        </p:txBody>
      </p:sp>
      <p:sp>
        <p:nvSpPr>
          <p:cNvPr id="19" name="Retângulo 18"/>
          <p:cNvSpPr/>
          <p:nvPr/>
        </p:nvSpPr>
        <p:spPr>
          <a:xfrm>
            <a:off x="2480528" y="558162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1111</a:t>
            </a:r>
            <a:endParaRPr lang="pt-BR" sz="3200" dirty="0"/>
          </a:p>
        </p:txBody>
      </p:sp>
      <p:sp>
        <p:nvSpPr>
          <p:cNvPr id="20" name="Retângulo 19"/>
          <p:cNvSpPr/>
          <p:nvPr/>
        </p:nvSpPr>
        <p:spPr>
          <a:xfrm>
            <a:off x="3905836" y="5593784"/>
            <a:ext cx="925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pt-BR" sz="3200" dirty="0"/>
          </a:p>
        </p:txBody>
      </p:sp>
      <p:sp>
        <p:nvSpPr>
          <p:cNvPr id="21" name="Seta Dobrada 20"/>
          <p:cNvSpPr/>
          <p:nvPr/>
        </p:nvSpPr>
        <p:spPr>
          <a:xfrm>
            <a:off x="5220320" y="3328810"/>
            <a:ext cx="1080120" cy="7200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5850374" y="2345463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0011</a:t>
            </a:r>
            <a:endParaRPr lang="pt-BR" sz="3200" dirty="0"/>
          </a:p>
        </p:txBody>
      </p:sp>
      <p:sp>
        <p:nvSpPr>
          <p:cNvPr id="23" name="Retângulo 22"/>
          <p:cNvSpPr/>
          <p:nvPr/>
        </p:nvSpPr>
        <p:spPr>
          <a:xfrm>
            <a:off x="6466840" y="3020804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0000</a:t>
            </a:r>
            <a:endParaRPr lang="pt-BR" sz="3200" dirty="0"/>
          </a:p>
        </p:txBody>
      </p:sp>
      <p:sp>
        <p:nvSpPr>
          <p:cNvPr id="24" name="Retângulo 23"/>
          <p:cNvSpPr/>
          <p:nvPr/>
        </p:nvSpPr>
        <p:spPr>
          <a:xfrm>
            <a:off x="7386717" y="227394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1100</a:t>
            </a:r>
            <a:endParaRPr lang="pt-BR" sz="3200" dirty="0"/>
          </a:p>
        </p:txBody>
      </p:sp>
      <p:sp>
        <p:nvSpPr>
          <p:cNvPr id="25" name="Retângulo 24"/>
          <p:cNvSpPr/>
          <p:nvPr/>
        </p:nvSpPr>
        <p:spPr>
          <a:xfrm>
            <a:off x="7774995" y="3205203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0101</a:t>
            </a:r>
            <a:endParaRPr lang="pt-BR" sz="3200" dirty="0"/>
          </a:p>
        </p:txBody>
      </p:sp>
      <p:sp>
        <p:nvSpPr>
          <p:cNvPr id="26" name="Retângulo 25"/>
          <p:cNvSpPr/>
          <p:nvPr/>
        </p:nvSpPr>
        <p:spPr>
          <a:xfrm>
            <a:off x="8558833" y="2637850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1111</a:t>
            </a:r>
            <a:endParaRPr lang="pt-BR" sz="3200" dirty="0"/>
          </a:p>
        </p:txBody>
      </p:sp>
      <p:sp>
        <p:nvSpPr>
          <p:cNvPr id="27" name="Retângulo 26"/>
          <p:cNvSpPr/>
          <p:nvPr/>
        </p:nvSpPr>
        <p:spPr>
          <a:xfrm>
            <a:off x="5819041" y="3683990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1111</a:t>
            </a:r>
            <a:endParaRPr lang="pt-BR" sz="3200" dirty="0"/>
          </a:p>
        </p:txBody>
      </p:sp>
      <p:sp>
        <p:nvSpPr>
          <p:cNvPr id="28" name="Retângulo 27"/>
          <p:cNvSpPr/>
          <p:nvPr/>
        </p:nvSpPr>
        <p:spPr>
          <a:xfrm>
            <a:off x="7244349" y="3696145"/>
            <a:ext cx="925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pt-BR" sz="3200" dirty="0"/>
          </a:p>
        </p:txBody>
      </p:sp>
      <p:sp>
        <p:nvSpPr>
          <p:cNvPr id="29" name="Seta Dobrada 28"/>
          <p:cNvSpPr/>
          <p:nvPr/>
        </p:nvSpPr>
        <p:spPr>
          <a:xfrm flipV="1">
            <a:off x="7089482" y="4471391"/>
            <a:ext cx="1080120" cy="9554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8261598" y="4782218"/>
            <a:ext cx="925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pt-BR" sz="3200" dirty="0"/>
          </a:p>
        </p:txBody>
      </p:sp>
      <p:sp>
        <p:nvSpPr>
          <p:cNvPr id="31" name="CaixaDeTexto 30"/>
          <p:cNvSpPr txBox="1"/>
          <p:nvPr/>
        </p:nvSpPr>
        <p:spPr>
          <a:xfrm rot="5400000">
            <a:off x="4237394" y="329728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chemeClr val="accent1">
                    <a:lumMod val="50000"/>
                  </a:schemeClr>
                </a:solidFill>
              </a:rPr>
              <a:t>Iteração 1</a:t>
            </a:r>
            <a:endParaRPr lang="pt-BR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181848" y="307442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Iteração 2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6991157" y="531828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Iteração 3</a:t>
            </a:r>
          </a:p>
        </p:txBody>
      </p:sp>
    </p:spTree>
    <p:extLst>
      <p:ext uri="{BB962C8B-B14F-4D97-AF65-F5344CB8AC3E}">
        <p14:creationId xmlns:p14="http://schemas.microsoft.com/office/powerpoint/2010/main" val="3199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GA: </a:t>
            </a:r>
            <a:r>
              <a:rPr lang="pt-BR" dirty="0" smtClean="0">
                <a:solidFill>
                  <a:srgbClr val="C00000"/>
                </a:solidFill>
              </a:rPr>
              <a:t>Seleção</a:t>
            </a:r>
            <a:r>
              <a:rPr lang="pt-BR" dirty="0" smtClean="0"/>
              <a:t> dos ”pais”</a:t>
            </a:r>
            <a:endParaRPr lang="pt-BR" i="1" dirty="0"/>
          </a:p>
        </p:txBody>
      </p:sp>
      <p:sp>
        <p:nvSpPr>
          <p:cNvPr id="37" name="Espaço Reservado para Conteúdo 36"/>
          <p:cNvSpPr>
            <a:spLocks noGrp="1"/>
          </p:cNvSpPr>
          <p:nvPr>
            <p:ph sz="half" idx="2"/>
          </p:nvPr>
        </p:nvSpPr>
        <p:spPr>
          <a:xfrm>
            <a:off x="4292330" y="2286757"/>
            <a:ext cx="5341984" cy="2834416"/>
          </a:xfrm>
        </p:spPr>
        <p:txBody>
          <a:bodyPr>
            <a:normAutofit/>
          </a:bodyPr>
          <a:lstStyle/>
          <a:p>
            <a:r>
              <a:rPr lang="pt-BR" dirty="0" smtClean="0"/>
              <a:t>Métodos</a:t>
            </a:r>
          </a:p>
          <a:p>
            <a:pPr lvl="1"/>
            <a:r>
              <a:rPr lang="pt-BR" dirty="0" err="1" smtClean="0"/>
              <a:t>Tournament</a:t>
            </a:r>
            <a:r>
              <a:rPr lang="pt-BR" dirty="0" smtClean="0"/>
              <a:t> </a:t>
            </a:r>
            <a:r>
              <a:rPr lang="pt-BR" dirty="0" err="1" smtClean="0"/>
              <a:t>Selection</a:t>
            </a:r>
            <a:endParaRPr lang="pt-BR" dirty="0" smtClean="0"/>
          </a:p>
          <a:p>
            <a:pPr lvl="2"/>
            <a:r>
              <a:rPr lang="pt-BR" dirty="0" smtClean="0"/>
              <a:t>Seleciona 4 </a:t>
            </a:r>
            <a:r>
              <a:rPr lang="pt-BR" dirty="0" err="1" smtClean="0"/>
              <a:t>strings</a:t>
            </a:r>
            <a:r>
              <a:rPr lang="pt-BR" dirty="0" smtClean="0"/>
              <a:t> aleatoriamente e seleciona as duas mais aptas!</a:t>
            </a:r>
          </a:p>
          <a:p>
            <a:pPr lvl="1"/>
            <a:r>
              <a:rPr lang="pt-BR" dirty="0" smtClean="0"/>
              <a:t>Fitness </a:t>
            </a:r>
            <a:r>
              <a:rPr lang="pt-BR" dirty="0" err="1" smtClean="0"/>
              <a:t>Proportional</a:t>
            </a:r>
            <a:r>
              <a:rPr lang="pt-BR" dirty="0" smtClean="0"/>
              <a:t> </a:t>
            </a:r>
            <a:r>
              <a:rPr lang="pt-BR" dirty="0" err="1" smtClean="0"/>
              <a:t>Selection</a:t>
            </a:r>
            <a:r>
              <a:rPr lang="pt-BR" dirty="0" smtClean="0"/>
              <a:t> (FPS)</a:t>
            </a:r>
          </a:p>
          <a:p>
            <a:pPr lvl="2"/>
            <a:r>
              <a:rPr lang="pt-BR" dirty="0" smtClean="0"/>
              <a:t>Probabilidade de uma </a:t>
            </a:r>
            <a:r>
              <a:rPr lang="pt-BR" dirty="0" err="1" smtClean="0"/>
              <a:t>string</a:t>
            </a:r>
            <a:r>
              <a:rPr lang="pt-BR" dirty="0" smtClean="0"/>
              <a:t> ser selecionada é proporcional à sua aptidão dentro da população</a:t>
            </a:r>
          </a:p>
          <a:p>
            <a:pPr lvl="1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00032" y="2358271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0100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416498" y="303361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0010</a:t>
            </a:r>
            <a:endParaRPr lang="pt-BR" sz="3200" dirty="0"/>
          </a:p>
        </p:txBody>
      </p:sp>
      <p:sp>
        <p:nvSpPr>
          <p:cNvPr id="7" name="Retângulo 6"/>
          <p:cNvSpPr/>
          <p:nvPr/>
        </p:nvSpPr>
        <p:spPr>
          <a:xfrm>
            <a:off x="2336375" y="2286757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1010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724653" y="3218011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1110</a:t>
            </a: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244382" y="5121173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0111</a:t>
            </a:r>
            <a:endParaRPr lang="pt-BR" sz="3200" dirty="0"/>
          </a:p>
        </p:txBody>
      </p:sp>
      <p:sp>
        <p:nvSpPr>
          <p:cNvPr id="10" name="Retângulo 9"/>
          <p:cNvSpPr/>
          <p:nvPr/>
        </p:nvSpPr>
        <p:spPr>
          <a:xfrm>
            <a:off x="768699" y="3696798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1111</a:t>
            </a:r>
            <a:endParaRPr lang="pt-BR" sz="3200" dirty="0"/>
          </a:p>
        </p:txBody>
      </p:sp>
      <p:sp>
        <p:nvSpPr>
          <p:cNvPr id="34" name="Retângulo 33"/>
          <p:cNvSpPr/>
          <p:nvPr/>
        </p:nvSpPr>
        <p:spPr>
          <a:xfrm>
            <a:off x="1164259" y="445111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0011</a:t>
            </a:r>
            <a:endParaRPr lang="pt-BR" sz="3200" dirty="0"/>
          </a:p>
        </p:txBody>
      </p:sp>
      <p:sp>
        <p:nvSpPr>
          <p:cNvPr id="35" name="Retângulo 34"/>
          <p:cNvSpPr/>
          <p:nvPr/>
        </p:nvSpPr>
        <p:spPr>
          <a:xfrm>
            <a:off x="1750317" y="5183056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0000</a:t>
            </a:r>
            <a:endParaRPr lang="pt-BR" sz="3200" dirty="0"/>
          </a:p>
        </p:txBody>
      </p:sp>
      <p:sp>
        <p:nvSpPr>
          <p:cNvPr id="36" name="Retângulo 35"/>
          <p:cNvSpPr/>
          <p:nvPr/>
        </p:nvSpPr>
        <p:spPr>
          <a:xfrm>
            <a:off x="2162149" y="383689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1100</a:t>
            </a:r>
            <a:endParaRPr lang="pt-BR" sz="3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710930" y="1253582"/>
            <a:ext cx="45929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Priorizar </a:t>
            </a:r>
            <a:r>
              <a:rPr lang="pt-BR" dirty="0" err="1" smtClean="0"/>
              <a:t>strings</a:t>
            </a:r>
            <a:r>
              <a:rPr lang="pt-BR" dirty="0" smtClean="0"/>
              <a:t> com </a:t>
            </a:r>
            <a:r>
              <a:rPr lang="pt-BR" sz="2400" dirty="0" smtClean="0"/>
              <a:t>maiores fitness,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mas sem ignorar as outras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5303854" y="5121173"/>
                <a:ext cx="2587910" cy="935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s-I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is-I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mr-I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r>
                                    <a:rPr lang="en-US" sz="28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’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854" y="5121173"/>
                <a:ext cx="2587910" cy="9350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9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GA: como </a:t>
            </a:r>
            <a:r>
              <a:rPr lang="pt-BR" dirty="0" smtClean="0">
                <a:solidFill>
                  <a:srgbClr val="C00000"/>
                </a:solidFill>
              </a:rPr>
              <a:t>combinar</a:t>
            </a:r>
            <a:r>
              <a:rPr lang="pt-BR" dirty="0" smtClean="0"/>
              <a:t> as duas </a:t>
            </a:r>
            <a:r>
              <a:rPr lang="pt-BR" dirty="0" err="1" smtClean="0"/>
              <a:t>strings</a:t>
            </a:r>
            <a:r>
              <a:rPr lang="pt-BR" dirty="0" smtClean="0"/>
              <a:t> selecionadas?</a:t>
            </a:r>
            <a:endParaRPr lang="pt-BR" i="1" dirty="0"/>
          </a:p>
        </p:txBody>
      </p:sp>
      <p:sp>
        <p:nvSpPr>
          <p:cNvPr id="37" name="Espaço Reservado para Conteúdo 36"/>
          <p:cNvSpPr>
            <a:spLocks noGrp="1"/>
          </p:cNvSpPr>
          <p:nvPr>
            <p:ph sz="half" idx="2"/>
          </p:nvPr>
        </p:nvSpPr>
        <p:spPr>
          <a:xfrm>
            <a:off x="4292330" y="2286757"/>
            <a:ext cx="4934112" cy="28344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000" dirty="0" smtClean="0"/>
              <a:t>Operadores genéticos:</a:t>
            </a:r>
          </a:p>
          <a:p>
            <a:pPr marL="0" indent="0">
              <a:buNone/>
            </a:pPr>
            <a:endParaRPr lang="pt-BR" sz="4000" dirty="0" smtClean="0"/>
          </a:p>
          <a:p>
            <a:pPr marL="0" indent="0">
              <a:buNone/>
            </a:pPr>
            <a:r>
              <a:rPr lang="pt-BR" sz="4800" dirty="0" smtClean="0">
                <a:solidFill>
                  <a:schemeClr val="accent6">
                    <a:lumMod val="50000"/>
                  </a:schemeClr>
                </a:solidFill>
              </a:rPr>
              <a:t>Crossover</a:t>
            </a:r>
          </a:p>
          <a:p>
            <a:pPr marL="0" indent="0">
              <a:buNone/>
            </a:pPr>
            <a:r>
              <a:rPr lang="pt-BR" sz="4800" dirty="0" smtClean="0">
                <a:solidFill>
                  <a:srgbClr val="7030A0"/>
                </a:solidFill>
              </a:rPr>
              <a:t>Mutação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800032" y="2358271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0100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416498" y="303361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0010</a:t>
            </a:r>
            <a:endParaRPr lang="pt-BR" sz="3200" dirty="0"/>
          </a:p>
        </p:txBody>
      </p:sp>
      <p:sp>
        <p:nvSpPr>
          <p:cNvPr id="7" name="Retângulo 6"/>
          <p:cNvSpPr/>
          <p:nvPr/>
        </p:nvSpPr>
        <p:spPr>
          <a:xfrm>
            <a:off x="2336375" y="2286757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1010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724653" y="3218011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1110</a:t>
            </a: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244382" y="5121173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0111</a:t>
            </a:r>
            <a:endParaRPr lang="pt-BR" sz="3200" dirty="0"/>
          </a:p>
        </p:txBody>
      </p:sp>
      <p:sp>
        <p:nvSpPr>
          <p:cNvPr id="10" name="Retângulo 9"/>
          <p:cNvSpPr/>
          <p:nvPr/>
        </p:nvSpPr>
        <p:spPr>
          <a:xfrm>
            <a:off x="768699" y="3696798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1111</a:t>
            </a:r>
            <a:endParaRPr lang="pt-BR" sz="3200" dirty="0"/>
          </a:p>
        </p:txBody>
      </p:sp>
      <p:sp>
        <p:nvSpPr>
          <p:cNvPr id="34" name="Retângulo 33"/>
          <p:cNvSpPr/>
          <p:nvPr/>
        </p:nvSpPr>
        <p:spPr>
          <a:xfrm>
            <a:off x="1164259" y="445111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0011</a:t>
            </a:r>
            <a:endParaRPr lang="pt-BR" sz="3200" dirty="0"/>
          </a:p>
        </p:txBody>
      </p:sp>
      <p:sp>
        <p:nvSpPr>
          <p:cNvPr id="35" name="Retângulo 34"/>
          <p:cNvSpPr/>
          <p:nvPr/>
        </p:nvSpPr>
        <p:spPr>
          <a:xfrm>
            <a:off x="1750317" y="5183056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0000</a:t>
            </a:r>
            <a:endParaRPr lang="pt-BR" sz="3200" dirty="0"/>
          </a:p>
        </p:txBody>
      </p:sp>
      <p:sp>
        <p:nvSpPr>
          <p:cNvPr id="36" name="Retângulo 35"/>
          <p:cNvSpPr/>
          <p:nvPr/>
        </p:nvSpPr>
        <p:spPr>
          <a:xfrm>
            <a:off x="2162149" y="383689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1100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234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GA: </a:t>
            </a:r>
            <a:r>
              <a:rPr lang="pt-BR" b="1" dirty="0" smtClean="0">
                <a:solidFill>
                  <a:schemeClr val="accent6">
                    <a:lumMod val="50000"/>
                  </a:schemeClr>
                </a:solidFill>
              </a:rPr>
              <a:t>Crossover (single point)</a:t>
            </a:r>
            <a:endParaRPr lang="pt-BR" b="1" i="1" dirty="0"/>
          </a:p>
        </p:txBody>
      </p:sp>
      <p:sp>
        <p:nvSpPr>
          <p:cNvPr id="34" name="Retângulo 33"/>
          <p:cNvSpPr/>
          <p:nvPr/>
        </p:nvSpPr>
        <p:spPr>
          <a:xfrm>
            <a:off x="1497410" y="2636912"/>
            <a:ext cx="68499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001101100100100110  pai 1</a:t>
            </a:r>
          </a:p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011100010101011010  pai 2</a:t>
            </a:r>
          </a:p>
          <a:p>
            <a:pPr>
              <a:spcAft>
                <a:spcPts val="1200"/>
              </a:spcAft>
            </a:pPr>
            <a:endParaRPr lang="pt-BR" sz="3200" dirty="0"/>
          </a:p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001101</a:t>
            </a: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010101011010  </a:t>
            </a:r>
            <a:r>
              <a:rPr lang="pt-BR" sz="3200" b="1" dirty="0" smtClean="0">
                <a:latin typeface="Courier New" charset="0"/>
                <a:ea typeface="Courier New" charset="0"/>
                <a:cs typeface="Courier New" charset="0"/>
              </a:rPr>
              <a:t>filho 1</a:t>
            </a:r>
          </a:p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011100</a:t>
            </a: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100100100110  </a:t>
            </a:r>
            <a:r>
              <a:rPr lang="pt-BR" sz="3200" b="1" dirty="0" smtClean="0">
                <a:latin typeface="Courier New" charset="0"/>
                <a:ea typeface="Courier New" charset="0"/>
                <a:cs typeface="Courier New" charset="0"/>
              </a:rPr>
              <a:t>filho 2</a:t>
            </a:r>
            <a:endParaRPr lang="pt-BR" sz="3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1327229" y="4221088"/>
            <a:ext cx="49685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027618" y="2276872"/>
            <a:ext cx="0" cy="5040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2217490" y="189863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chemeClr val="accent6">
                    <a:lumMod val="50000"/>
                  </a:schemeClr>
                </a:solidFill>
              </a:rPr>
              <a:t>Posição aleatória</a:t>
            </a:r>
            <a:endParaRPr lang="pt-BR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GA: </a:t>
            </a:r>
            <a:r>
              <a:rPr lang="pt-BR" b="1" dirty="0" smtClean="0">
                <a:solidFill>
                  <a:schemeClr val="accent6">
                    <a:lumMod val="50000"/>
                  </a:schemeClr>
                </a:solidFill>
              </a:rPr>
              <a:t>Crossover (</a:t>
            </a:r>
            <a:r>
              <a:rPr lang="pt-BR" b="1" dirty="0" err="1" smtClean="0">
                <a:solidFill>
                  <a:schemeClr val="accent6">
                    <a:lumMod val="50000"/>
                  </a:schemeClr>
                </a:solidFill>
              </a:rPr>
              <a:t>multi</a:t>
            </a:r>
            <a:r>
              <a:rPr lang="pt-BR" b="1" dirty="0" smtClean="0">
                <a:solidFill>
                  <a:schemeClr val="accent6">
                    <a:lumMod val="50000"/>
                  </a:schemeClr>
                </a:solidFill>
              </a:rPr>
              <a:t> point)</a:t>
            </a:r>
            <a:endParaRPr lang="pt-BR" b="1" i="1" dirty="0"/>
          </a:p>
        </p:txBody>
      </p:sp>
      <p:sp>
        <p:nvSpPr>
          <p:cNvPr id="34" name="Retângulo 33"/>
          <p:cNvSpPr/>
          <p:nvPr/>
        </p:nvSpPr>
        <p:spPr>
          <a:xfrm>
            <a:off x="1497410" y="2636912"/>
            <a:ext cx="68499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001101100100100110  pai 1</a:t>
            </a:r>
          </a:p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011100010101011010  pai 2</a:t>
            </a:r>
          </a:p>
          <a:p>
            <a:pPr>
              <a:spcAft>
                <a:spcPts val="1200"/>
              </a:spcAft>
            </a:pPr>
            <a:endParaRPr lang="pt-BR" sz="3200" dirty="0"/>
          </a:p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001101</a:t>
            </a: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010101011</a:t>
            </a:r>
            <a:r>
              <a:rPr lang="pt-BR" sz="3200" b="1" dirty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110</a:t>
            </a: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3200" b="1" dirty="0" smtClean="0">
                <a:latin typeface="Courier New" charset="0"/>
                <a:ea typeface="Courier New" charset="0"/>
                <a:cs typeface="Courier New" charset="0"/>
              </a:rPr>
              <a:t>filho 1</a:t>
            </a:r>
          </a:p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011100</a:t>
            </a: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100100100</a:t>
            </a:r>
            <a:r>
              <a:rPr lang="pt-BR" sz="3200" b="1" dirty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010</a:t>
            </a: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3200" b="1" dirty="0" smtClean="0">
                <a:latin typeface="Courier New" charset="0"/>
                <a:ea typeface="Courier New" charset="0"/>
                <a:cs typeface="Courier New" charset="0"/>
              </a:rPr>
              <a:t>filho 2</a:t>
            </a:r>
            <a:endParaRPr lang="pt-BR" sz="3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1327229" y="4221088"/>
            <a:ext cx="49685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027618" y="2276872"/>
            <a:ext cx="0" cy="5040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5241826" y="2276872"/>
            <a:ext cx="0" cy="5040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2217490" y="189863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chemeClr val="accent6">
                    <a:lumMod val="50000"/>
                  </a:schemeClr>
                </a:solidFill>
              </a:rPr>
              <a:t>Posição aleatória</a:t>
            </a:r>
            <a:endParaRPr lang="pt-BR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544625" y="190754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chemeClr val="accent6">
                    <a:lumMod val="50000"/>
                  </a:schemeClr>
                </a:solidFill>
              </a:rPr>
              <a:t>Posição aleatória</a:t>
            </a:r>
            <a:endParaRPr lang="pt-BR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GA: </a:t>
            </a:r>
            <a:r>
              <a:rPr lang="pt-BR" b="1" dirty="0" err="1" smtClean="0">
                <a:solidFill>
                  <a:srgbClr val="7030A0"/>
                </a:solidFill>
              </a:rPr>
              <a:t>Mutation</a:t>
            </a:r>
            <a:endParaRPr lang="pt-BR" b="1" i="1" dirty="0"/>
          </a:p>
        </p:txBody>
      </p:sp>
      <p:sp>
        <p:nvSpPr>
          <p:cNvPr id="34" name="Retângulo 33"/>
          <p:cNvSpPr/>
          <p:nvPr/>
        </p:nvSpPr>
        <p:spPr>
          <a:xfrm>
            <a:off x="1497410" y="2636912"/>
            <a:ext cx="6910866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001101</a:t>
            </a: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0101</a:t>
            </a:r>
            <a:r>
              <a:rPr lang="pt-BR" sz="40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1011</a:t>
            </a: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110</a:t>
            </a: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3200" b="1" dirty="0" smtClean="0">
                <a:latin typeface="Courier New" charset="0"/>
                <a:ea typeface="Courier New" charset="0"/>
                <a:cs typeface="Courier New" charset="0"/>
              </a:rPr>
              <a:t>filho 1</a:t>
            </a:r>
          </a:p>
          <a:p>
            <a:pPr>
              <a:spcAft>
                <a:spcPts val="1200"/>
              </a:spcAft>
            </a:pPr>
            <a:endParaRPr lang="pt-BR" sz="32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1200"/>
              </a:spcAft>
            </a:pPr>
            <a:endParaRPr lang="pt-BR" sz="32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1200"/>
              </a:spcAft>
            </a:pP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011</a:t>
            </a:r>
            <a:r>
              <a:rPr lang="pt-BR" sz="40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00</a:t>
            </a: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100100100</a:t>
            </a:r>
            <a:r>
              <a:rPr lang="pt-BR" sz="3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010</a:t>
            </a: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3200" b="1" dirty="0" smtClean="0">
                <a:latin typeface="Courier New" charset="0"/>
                <a:ea typeface="Courier New" charset="0"/>
                <a:cs typeface="Courier New" charset="0"/>
              </a:rPr>
              <a:t>filho 2</a:t>
            </a:r>
            <a:endParaRPr lang="pt-BR" sz="3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4161706" y="2204864"/>
            <a:ext cx="0" cy="50405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2505522" y="4221088"/>
            <a:ext cx="0" cy="50405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2649538" y="1466200"/>
            <a:ext cx="32672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Posição aleatória com </a:t>
            </a:r>
          </a:p>
          <a:p>
            <a:r>
              <a:rPr lang="pt-BR" dirty="0">
                <a:solidFill>
                  <a:srgbClr val="7030A0"/>
                </a:solidFill>
              </a:rPr>
              <a:t>p</a:t>
            </a:r>
            <a:r>
              <a:rPr lang="pt-BR" dirty="0" smtClean="0">
                <a:solidFill>
                  <a:srgbClr val="7030A0"/>
                </a:solidFill>
              </a:rPr>
              <a:t>robabilidade de ocorrência </a:t>
            </a:r>
            <a:r>
              <a:rPr lang="pt-BR" sz="2400" i="1" dirty="0" err="1" smtClean="0">
                <a:solidFill>
                  <a:srgbClr val="7030A0"/>
                </a:solidFill>
              </a:rPr>
              <a:t>p</a:t>
            </a:r>
            <a:endParaRPr lang="pt-BR" i="1" dirty="0">
              <a:solidFill>
                <a:srgbClr val="7030A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37370" y="3539331"/>
            <a:ext cx="32672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Posição aleatória com </a:t>
            </a:r>
          </a:p>
          <a:p>
            <a:r>
              <a:rPr lang="pt-BR" dirty="0">
                <a:solidFill>
                  <a:srgbClr val="7030A0"/>
                </a:solidFill>
              </a:rPr>
              <a:t>p</a:t>
            </a:r>
            <a:r>
              <a:rPr lang="pt-BR" dirty="0" smtClean="0">
                <a:solidFill>
                  <a:srgbClr val="7030A0"/>
                </a:solidFill>
              </a:rPr>
              <a:t>robabilidade de ocorrência </a:t>
            </a:r>
            <a:r>
              <a:rPr lang="pt-BR" sz="2400" i="1" dirty="0" err="1" smtClean="0">
                <a:solidFill>
                  <a:srgbClr val="7030A0"/>
                </a:solidFill>
              </a:rPr>
              <a:t>p</a:t>
            </a:r>
            <a:endParaRPr lang="pt-BR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4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x-none" dirty="0" smtClean="0"/>
              <a:t>Operadores Genéticos e Busca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5" r="42331" b="61004"/>
          <a:stretch/>
        </p:blipFill>
        <p:spPr bwMode="auto">
          <a:xfrm>
            <a:off x="228380" y="1690690"/>
            <a:ext cx="5085916" cy="269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314296" y="1916832"/>
            <a:ext cx="4615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7030A0"/>
                </a:solidFill>
              </a:rPr>
              <a:t>Mutação</a:t>
            </a:r>
            <a:r>
              <a:rPr lang="pt-BR" sz="2400" dirty="0" smtClean="0"/>
              <a:t> </a:t>
            </a:r>
            <a:r>
              <a:rPr lang="pt-BR" sz="2000" dirty="0" smtClean="0"/>
              <a:t>cria variantes na vizinhança</a:t>
            </a:r>
          </a:p>
          <a:p>
            <a:r>
              <a:rPr lang="pt-BR" sz="2400" dirty="0" smtClean="0">
                <a:solidFill>
                  <a:srgbClr val="FF0000"/>
                </a:solidFill>
              </a:rPr>
              <a:t>Seleção </a:t>
            </a:r>
            <a:r>
              <a:rPr lang="pt-BR" sz="2000" dirty="0" smtClean="0"/>
              <a:t>aceita as melhores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334426" y="4995086"/>
            <a:ext cx="4299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</a:rPr>
              <a:t>Crossover</a:t>
            </a:r>
            <a:r>
              <a:rPr lang="pt-BR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2000" dirty="0" smtClean="0"/>
              <a:t>combina variantes </a:t>
            </a:r>
            <a:br>
              <a:rPr lang="pt-BR" sz="2000" dirty="0" smtClean="0"/>
            </a:br>
            <a:r>
              <a:rPr lang="pt-BR" sz="2000" dirty="0" smtClean="0"/>
              <a:t>distantes para sair do min/</a:t>
            </a:r>
            <a:r>
              <a:rPr lang="pt-BR" sz="2000" dirty="0" err="1" smtClean="0"/>
              <a:t>max</a:t>
            </a:r>
            <a:r>
              <a:rPr lang="pt-BR" sz="2000" dirty="0" smtClean="0"/>
              <a:t> local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314296" y="2747829"/>
            <a:ext cx="2742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accent1">
                    <a:lumMod val="75000"/>
                  </a:schemeClr>
                </a:solidFill>
              </a:rPr>
              <a:t>EXPLOITATION</a:t>
            </a:r>
            <a:endParaRPr lang="pt-B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330678" y="5762296"/>
            <a:ext cx="2710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accent6">
                    <a:lumMod val="75000"/>
                  </a:schemeClr>
                </a:solidFill>
              </a:rPr>
              <a:t>EXPLORATION</a:t>
            </a:r>
            <a:endParaRPr lang="pt-BR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5" t="61551" r="42331"/>
          <a:stretch/>
        </p:blipFill>
        <p:spPr bwMode="auto">
          <a:xfrm>
            <a:off x="201115" y="4121375"/>
            <a:ext cx="5085916" cy="265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GA: Substituição da população</a:t>
            </a:r>
            <a:endParaRPr lang="pt-BR" i="1" dirty="0"/>
          </a:p>
        </p:txBody>
      </p:sp>
      <p:sp>
        <p:nvSpPr>
          <p:cNvPr id="4" name="Retângulo 3"/>
          <p:cNvSpPr/>
          <p:nvPr/>
        </p:nvSpPr>
        <p:spPr>
          <a:xfrm>
            <a:off x="681147" y="191683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0100</a:t>
            </a:r>
            <a:endParaRPr lang="pt-BR" sz="3200" dirty="0"/>
          </a:p>
        </p:txBody>
      </p:sp>
      <p:sp>
        <p:nvSpPr>
          <p:cNvPr id="6" name="Retângulo 5"/>
          <p:cNvSpPr/>
          <p:nvPr/>
        </p:nvSpPr>
        <p:spPr>
          <a:xfrm>
            <a:off x="1297613" y="2592173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0010</a:t>
            </a:r>
            <a:endParaRPr lang="pt-BR" sz="3200" dirty="0"/>
          </a:p>
        </p:txBody>
      </p:sp>
      <p:sp>
        <p:nvSpPr>
          <p:cNvPr id="7" name="Retângulo 6"/>
          <p:cNvSpPr/>
          <p:nvPr/>
        </p:nvSpPr>
        <p:spPr>
          <a:xfrm>
            <a:off x="2217490" y="1845318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1010</a:t>
            </a:r>
            <a:endParaRPr lang="pt-BR" sz="3200" dirty="0"/>
          </a:p>
        </p:txBody>
      </p:sp>
      <p:sp>
        <p:nvSpPr>
          <p:cNvPr id="8" name="Retângulo 7"/>
          <p:cNvSpPr/>
          <p:nvPr/>
        </p:nvSpPr>
        <p:spPr>
          <a:xfrm>
            <a:off x="2605768" y="277657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1110</a:t>
            </a: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3389606" y="220921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0111</a:t>
            </a:r>
            <a:endParaRPr lang="pt-BR" sz="3200" dirty="0"/>
          </a:p>
        </p:txBody>
      </p:sp>
      <p:sp>
        <p:nvSpPr>
          <p:cNvPr id="10" name="Retângulo 9"/>
          <p:cNvSpPr/>
          <p:nvPr/>
        </p:nvSpPr>
        <p:spPr>
          <a:xfrm>
            <a:off x="649814" y="325535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1111</a:t>
            </a:r>
            <a:endParaRPr lang="pt-BR" sz="3200" dirty="0"/>
          </a:p>
        </p:txBody>
      </p:sp>
      <p:sp>
        <p:nvSpPr>
          <p:cNvPr id="11" name="Retângulo 10"/>
          <p:cNvSpPr/>
          <p:nvPr/>
        </p:nvSpPr>
        <p:spPr>
          <a:xfrm>
            <a:off x="2075122" y="3267514"/>
            <a:ext cx="925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pt-BR" sz="3200" dirty="0"/>
          </a:p>
        </p:txBody>
      </p:sp>
      <p:sp>
        <p:nvSpPr>
          <p:cNvPr id="14" name="Retângulo 13"/>
          <p:cNvSpPr/>
          <p:nvPr/>
        </p:nvSpPr>
        <p:spPr>
          <a:xfrm>
            <a:off x="5881505" y="191683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0100</a:t>
            </a:r>
            <a:endParaRPr lang="pt-BR" sz="3200" dirty="0"/>
          </a:p>
        </p:txBody>
      </p:sp>
      <p:sp>
        <p:nvSpPr>
          <p:cNvPr id="15" name="Retângulo 14"/>
          <p:cNvSpPr/>
          <p:nvPr/>
        </p:nvSpPr>
        <p:spPr>
          <a:xfrm>
            <a:off x="6497971" y="2592173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0101</a:t>
            </a:r>
            <a:endParaRPr lang="pt-BR" sz="3200" dirty="0"/>
          </a:p>
        </p:txBody>
      </p:sp>
      <p:sp>
        <p:nvSpPr>
          <p:cNvPr id="16" name="Retângulo 15"/>
          <p:cNvSpPr/>
          <p:nvPr/>
        </p:nvSpPr>
        <p:spPr>
          <a:xfrm>
            <a:off x="7417848" y="1845318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0001</a:t>
            </a:r>
            <a:endParaRPr lang="pt-BR" sz="3200" dirty="0"/>
          </a:p>
        </p:txBody>
      </p:sp>
      <p:sp>
        <p:nvSpPr>
          <p:cNvPr id="17" name="Retângulo 16"/>
          <p:cNvSpPr/>
          <p:nvPr/>
        </p:nvSpPr>
        <p:spPr>
          <a:xfrm>
            <a:off x="7806126" y="2776572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0000</a:t>
            </a:r>
            <a:endParaRPr lang="pt-BR" sz="3200" dirty="0"/>
          </a:p>
        </p:txBody>
      </p:sp>
      <p:sp>
        <p:nvSpPr>
          <p:cNvPr id="18" name="Retângulo 17"/>
          <p:cNvSpPr/>
          <p:nvPr/>
        </p:nvSpPr>
        <p:spPr>
          <a:xfrm>
            <a:off x="8589964" y="220921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0110</a:t>
            </a:r>
            <a:endParaRPr lang="pt-BR" sz="3200" dirty="0"/>
          </a:p>
        </p:txBody>
      </p:sp>
      <p:sp>
        <p:nvSpPr>
          <p:cNvPr id="19" name="Retângulo 18"/>
          <p:cNvSpPr/>
          <p:nvPr/>
        </p:nvSpPr>
        <p:spPr>
          <a:xfrm>
            <a:off x="5850172" y="3255359"/>
            <a:ext cx="1172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1111</a:t>
            </a:r>
            <a:endParaRPr lang="pt-BR" sz="3200" dirty="0"/>
          </a:p>
        </p:txBody>
      </p:sp>
      <p:sp>
        <p:nvSpPr>
          <p:cNvPr id="20" name="Retângulo 19"/>
          <p:cNvSpPr/>
          <p:nvPr/>
        </p:nvSpPr>
        <p:spPr>
          <a:xfrm>
            <a:off x="7275480" y="3267514"/>
            <a:ext cx="925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pt-BR" sz="3200" dirty="0"/>
          </a:p>
        </p:txBody>
      </p:sp>
      <p:sp>
        <p:nvSpPr>
          <p:cNvPr id="34" name="Espaço Reservado para Conteúdo 36"/>
          <p:cNvSpPr>
            <a:spLocks noGrp="1"/>
          </p:cNvSpPr>
          <p:nvPr>
            <p:ph sz="half" idx="4294967295"/>
          </p:nvPr>
        </p:nvSpPr>
        <p:spPr>
          <a:xfrm>
            <a:off x="649814" y="4115803"/>
            <a:ext cx="9112266" cy="26983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Métodos</a:t>
            </a:r>
            <a:r>
              <a:rPr lang="pt-BR" sz="1800" dirty="0" smtClean="0"/>
              <a:t>: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accent5">
                    <a:lumMod val="50000"/>
                  </a:schemeClr>
                </a:solidFill>
              </a:rPr>
              <a:t>Complete </a:t>
            </a:r>
            <a:r>
              <a:rPr lang="pt-BR" dirty="0" err="1" smtClean="0">
                <a:solidFill>
                  <a:schemeClr val="accent5">
                    <a:lumMod val="50000"/>
                  </a:schemeClr>
                </a:solidFill>
              </a:rPr>
              <a:t>substitution</a:t>
            </a:r>
            <a:r>
              <a:rPr lang="pt-BR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pt-BR" sz="2400" dirty="0" smtClean="0"/>
              <a:t>Pais </a:t>
            </a:r>
            <a:r>
              <a:rPr lang="pt-BR" sz="2400" dirty="0" smtClean="0">
                <a:sym typeface="Wingdings"/>
              </a:rPr>
              <a:t> Filhos</a:t>
            </a:r>
            <a:endParaRPr lang="pt-BR" sz="2400" dirty="0" smtClean="0"/>
          </a:p>
          <a:p>
            <a:pPr marL="0" indent="0">
              <a:buNone/>
            </a:pPr>
            <a:r>
              <a:rPr lang="pt-BR" dirty="0" err="1" smtClean="0">
                <a:solidFill>
                  <a:schemeClr val="accent5">
                    <a:lumMod val="50000"/>
                  </a:schemeClr>
                </a:solidFill>
              </a:rPr>
              <a:t>Elitism</a:t>
            </a:r>
            <a:r>
              <a:rPr lang="pt-BR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pt-BR" sz="2400" dirty="0"/>
              <a:t>Pais </a:t>
            </a:r>
            <a:r>
              <a:rPr lang="pt-BR" sz="2400" dirty="0">
                <a:sym typeface="Wingdings"/>
              </a:rPr>
              <a:t> </a:t>
            </a:r>
            <a:r>
              <a:rPr lang="pt-BR" sz="2400" dirty="0" smtClean="0">
                <a:sym typeface="Wingdings"/>
              </a:rPr>
              <a:t>Filhos  </a:t>
            </a:r>
            <a:r>
              <a:rPr lang="pt-BR" sz="2000" dirty="0" smtClean="0">
                <a:sym typeface="Wingdings"/>
              </a:rPr>
              <a:t>seguido por    </a:t>
            </a:r>
            <a:r>
              <a:rPr lang="pt-BR" sz="2400" dirty="0" smtClean="0"/>
              <a:t>N </a:t>
            </a:r>
            <a:r>
              <a:rPr lang="pt-BR" sz="2400" dirty="0" err="1" smtClean="0"/>
              <a:t>random</a:t>
            </a:r>
            <a:r>
              <a:rPr lang="pt-BR" sz="2400" dirty="0" smtClean="0"/>
              <a:t> filhos </a:t>
            </a:r>
            <a:r>
              <a:rPr lang="pt-BR" sz="2400" dirty="0" smtClean="0">
                <a:sym typeface="Wingdings"/>
              </a:rPr>
              <a:t> N </a:t>
            </a:r>
            <a:r>
              <a:rPr lang="pt-BR" sz="2400" dirty="0" smtClean="0"/>
              <a:t>melhores pais </a:t>
            </a:r>
          </a:p>
          <a:p>
            <a:pPr marL="0" indent="0">
              <a:buNone/>
            </a:pPr>
            <a:r>
              <a:rPr lang="pt-BR" dirty="0" err="1" smtClean="0">
                <a:solidFill>
                  <a:schemeClr val="accent5">
                    <a:lumMod val="50000"/>
                  </a:schemeClr>
                </a:solidFill>
              </a:rPr>
              <a:t>Tournament</a:t>
            </a:r>
            <a:r>
              <a:rPr lang="pt-BR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pt-BR" sz="2400" dirty="0" smtClean="0"/>
              <a:t>2 pais vs. 2 filhos </a:t>
            </a:r>
            <a:r>
              <a:rPr lang="pt-BR" sz="2400" dirty="0" smtClean="0">
                <a:sym typeface="Wingdings"/>
              </a:rPr>
              <a:t> 2 melhores</a:t>
            </a:r>
            <a:endParaRPr lang="pt-BR" sz="2400" dirty="0" smtClean="0"/>
          </a:p>
          <a:p>
            <a:pPr marL="0" indent="0">
              <a:buNone/>
            </a:pPr>
            <a:r>
              <a:rPr lang="pt-BR" dirty="0" err="1" smtClean="0">
                <a:solidFill>
                  <a:schemeClr val="accent5">
                    <a:lumMod val="50000"/>
                  </a:schemeClr>
                </a:solidFill>
              </a:rPr>
              <a:t>Niching</a:t>
            </a:r>
            <a:r>
              <a:rPr lang="pt-BR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pt-BR" sz="2400" dirty="0" smtClean="0"/>
              <a:t>subpopulações e imigrações </a:t>
            </a:r>
          </a:p>
        </p:txBody>
      </p:sp>
      <p:sp>
        <p:nvSpPr>
          <p:cNvPr id="3" name="Seta para a Direita 2"/>
          <p:cNvSpPr/>
          <p:nvPr/>
        </p:nvSpPr>
        <p:spPr>
          <a:xfrm>
            <a:off x="4614836" y="2540922"/>
            <a:ext cx="1184160" cy="40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84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" y="476672"/>
            <a:ext cx="9808960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198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3705281" y="360363"/>
            <a:ext cx="5834007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65520" rIns="0" bIns="0"/>
          <a:lstStyle>
            <a:lvl1pPr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 eaLnBrk="1" hangingPunct="1">
              <a:lnSpc>
                <a:spcPct val="87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pt-BR" altLang="x-none" sz="4000" i="1" dirty="0" smtClean="0"/>
              <a:t>Local </a:t>
            </a:r>
            <a:r>
              <a:rPr lang="pt-BR" altLang="x-none" sz="4000" i="1" dirty="0" err="1" smtClean="0"/>
              <a:t>Beam</a:t>
            </a:r>
            <a:r>
              <a:rPr lang="pt-BR" altLang="x-none" sz="4000" i="1" dirty="0" smtClean="0"/>
              <a:t> </a:t>
            </a:r>
            <a:r>
              <a:rPr lang="pt-BR" altLang="x-none" sz="4000" i="1" dirty="0" err="1" smtClean="0"/>
              <a:t>Search</a:t>
            </a:r>
            <a:endParaRPr lang="pt-BR" altLang="x-none" sz="4000" i="1" dirty="0" smtClean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779838"/>
            <a:ext cx="539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2" y="4498673"/>
            <a:ext cx="539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800225"/>
            <a:ext cx="36036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779838"/>
            <a:ext cx="539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079500"/>
            <a:ext cx="1793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4512985"/>
            <a:ext cx="539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6480175" y="1689100"/>
            <a:ext cx="3160713" cy="35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60984" rIns="0" bIns="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4500" algn="l"/>
                <a:tab pos="893763" algn="l"/>
                <a:tab pos="1343025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4175" algn="l"/>
                <a:tab pos="7183438" algn="l"/>
                <a:tab pos="7632700" algn="l"/>
                <a:tab pos="8081963" algn="l"/>
                <a:tab pos="8531225" algn="l"/>
                <a:tab pos="8980488" algn="l"/>
              </a:tabLst>
              <a:defRPr>
                <a:solidFill>
                  <a:schemeClr val="tx1"/>
                </a:solidFill>
                <a:latin typeface="Arial" charset="0"/>
                <a:ea typeface="MS Gothic" charset="-128"/>
                <a:cs typeface="MS Gothic" charset="-128"/>
              </a:defRPr>
            </a:lvl9pPr>
          </a:lstStyle>
          <a:p>
            <a:pPr eaLnBrk="1" hangingPunct="1">
              <a:lnSpc>
                <a:spcPct val="78000"/>
              </a:lnSpc>
              <a:spcBef>
                <a:spcPts val="700"/>
              </a:spcBef>
            </a:pPr>
            <a:r>
              <a:rPr lang="pt-BR" altLang="x-none" sz="2200" dirty="0">
                <a:solidFill>
                  <a:srgbClr val="000000"/>
                </a:solidFill>
              </a:rPr>
              <a:t>Inicia com </a:t>
            </a:r>
            <a:r>
              <a:rPr lang="pt-BR" altLang="x-none" sz="2200" dirty="0" err="1">
                <a:solidFill>
                  <a:srgbClr val="000000"/>
                </a:solidFill>
              </a:rPr>
              <a:t>k</a:t>
            </a:r>
            <a:r>
              <a:rPr lang="pt-BR" altLang="x-none" sz="2200" dirty="0">
                <a:solidFill>
                  <a:srgbClr val="000000"/>
                </a:solidFill>
              </a:rPr>
              <a:t> estados gerados aleatoriamente</a:t>
            </a:r>
          </a:p>
          <a:p>
            <a:pPr eaLnBrk="1" hangingPunct="1">
              <a:lnSpc>
                <a:spcPct val="78000"/>
              </a:lnSpc>
              <a:spcBef>
                <a:spcPts val="700"/>
              </a:spcBef>
            </a:pPr>
            <a:endParaRPr lang="pt-BR" altLang="x-none" sz="2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78000"/>
              </a:lnSpc>
              <a:spcBef>
                <a:spcPts val="700"/>
              </a:spcBef>
            </a:pPr>
            <a:r>
              <a:rPr lang="pt-BR" altLang="x-none" sz="2200" dirty="0">
                <a:solidFill>
                  <a:srgbClr val="000000"/>
                </a:solidFill>
              </a:rPr>
              <a:t>A cada passo todos os sucessores de todos os </a:t>
            </a:r>
            <a:r>
              <a:rPr lang="pt-BR" altLang="x-none" sz="2200" dirty="0" err="1">
                <a:solidFill>
                  <a:srgbClr val="000000"/>
                </a:solidFill>
              </a:rPr>
              <a:t>k</a:t>
            </a:r>
            <a:r>
              <a:rPr lang="pt-BR" altLang="x-none" sz="2200" dirty="0">
                <a:solidFill>
                  <a:srgbClr val="000000"/>
                </a:solidFill>
              </a:rPr>
              <a:t> estados são gerados. Os melhores </a:t>
            </a:r>
            <a:r>
              <a:rPr lang="pt-BR" altLang="x-none" sz="2200" dirty="0" err="1">
                <a:solidFill>
                  <a:srgbClr val="000000"/>
                </a:solidFill>
              </a:rPr>
              <a:t>k</a:t>
            </a:r>
            <a:r>
              <a:rPr lang="pt-BR" altLang="x-none" sz="2200" dirty="0">
                <a:solidFill>
                  <a:srgbClr val="000000"/>
                </a:solidFill>
              </a:rPr>
              <a:t> estados são então escolhidos e o processo se repete</a:t>
            </a:r>
          </a:p>
          <a:p>
            <a:pPr eaLnBrk="1" hangingPunct="1">
              <a:lnSpc>
                <a:spcPct val="78000"/>
              </a:lnSpc>
              <a:spcBef>
                <a:spcPts val="700"/>
              </a:spcBef>
            </a:pPr>
            <a:endParaRPr lang="pt-BR" altLang="x-none" sz="2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78000"/>
              </a:lnSpc>
              <a:spcBef>
                <a:spcPts val="700"/>
              </a:spcBef>
            </a:pPr>
            <a:r>
              <a:rPr lang="pt-BR" altLang="x-none" sz="3600" dirty="0" smtClean="0">
                <a:solidFill>
                  <a:srgbClr val="FF0000"/>
                </a:solidFill>
              </a:rPr>
              <a:t>Ainda carece de diversidade</a:t>
            </a:r>
            <a:r>
              <a:rPr lang="pt-BR" altLang="x-none" sz="36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2151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1079500"/>
            <a:ext cx="179388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720725"/>
            <a:ext cx="1793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19250"/>
            <a:ext cx="36036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2160588"/>
            <a:ext cx="360362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979613"/>
            <a:ext cx="360362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51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3429000"/>
            <a:ext cx="539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28499" y="5061466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chemeClr val="bg1"/>
                </a:solidFill>
              </a:rPr>
              <a:t>EXPLOITATION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764699" y="248579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chemeClr val="bg1"/>
                </a:solidFill>
              </a:rPr>
              <a:t>EXPLOITATION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874780" y="125440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chemeClr val="bg1"/>
                </a:solidFill>
              </a:rPr>
              <a:t>EXPLOITATION</a:t>
            </a:r>
            <a:endParaRPr lang="pt-BR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x-none" dirty="0" smtClean="0"/>
              <a:t>Ciclo evolutivo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83" y="1664862"/>
            <a:ext cx="851535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2" y="188640"/>
            <a:ext cx="3904926" cy="31727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148" y="3655491"/>
            <a:ext cx="3960440" cy="321785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94" y="1916832"/>
            <a:ext cx="3929188" cy="319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Experimento: </a:t>
            </a:r>
            <a:r>
              <a:rPr lang="pt-BR" b="1" dirty="0" err="1" smtClean="0"/>
              <a:t>the</a:t>
            </a:r>
            <a:r>
              <a:rPr lang="pt-BR" b="1" dirty="0" smtClean="0"/>
              <a:t> </a:t>
            </a:r>
            <a:r>
              <a:rPr lang="pt-BR" b="1" dirty="0" err="1" smtClean="0"/>
              <a:t>Knapsack</a:t>
            </a:r>
            <a:r>
              <a:rPr lang="pt-BR" b="1" dirty="0" smtClean="0"/>
              <a:t> </a:t>
            </a:r>
            <a:r>
              <a:rPr lang="pt-BR" b="1" dirty="0" err="1" smtClean="0"/>
              <a:t>problem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Capacidade do </a:t>
            </a:r>
            <a:r>
              <a:rPr lang="pt-BR" dirty="0" err="1"/>
              <a:t>Knapsak</a:t>
            </a:r>
            <a:r>
              <a:rPr lang="pt-BR" dirty="0"/>
              <a:t> = 1000 (mil)</a:t>
            </a:r>
          </a:p>
          <a:p>
            <a:r>
              <a:rPr lang="pt-BR" dirty="0" smtClean="0"/>
              <a:t>20 objetos diferentes a se carregar:</a:t>
            </a:r>
          </a:p>
        </p:txBody>
      </p:sp>
      <p:sp>
        <p:nvSpPr>
          <p:cNvPr id="9" name="Retângulo 8"/>
          <p:cNvSpPr/>
          <p:nvPr/>
        </p:nvSpPr>
        <p:spPr>
          <a:xfrm>
            <a:off x="882412" y="2815367"/>
            <a:ext cx="9025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/>
              <a:t>[ </a:t>
            </a:r>
            <a:r>
              <a:rPr lang="is-IS" dirty="0" smtClean="0"/>
              <a:t>183.42563994	89.16157914		29.83123647		214.17410172	262.24451376 </a:t>
            </a:r>
            <a:r>
              <a:rPr lang="is-IS" dirty="0"/>
              <a:t>155.68178676 </a:t>
            </a:r>
            <a:r>
              <a:rPr lang="is-IS" dirty="0" smtClean="0"/>
              <a:t>	230.31329779 	195.5483092 	92.64810227		155.54096633 </a:t>
            </a:r>
            <a:r>
              <a:rPr lang="is-IS" dirty="0"/>
              <a:t>123.30689605 </a:t>
            </a:r>
            <a:r>
              <a:rPr lang="is-IS" dirty="0" smtClean="0"/>
              <a:t>	58.42122925 	11.30021587 	25.19595481		270.55880368 </a:t>
            </a:r>
            <a:r>
              <a:rPr lang="is-IS" dirty="0"/>
              <a:t>9.49158845 </a:t>
            </a:r>
            <a:r>
              <a:rPr lang="is-IS" dirty="0" smtClean="0"/>
              <a:t>		97.29361311 	39.23812081 	131.89304951 	174.9339727 </a:t>
            </a:r>
            <a:r>
              <a:rPr lang="is-IS" dirty="0"/>
              <a:t>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91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Experimentos </a:t>
            </a:r>
            <a:r>
              <a:rPr lang="pt-BR" dirty="0" err="1" smtClean="0"/>
              <a:t>Knapsack</a:t>
            </a:r>
            <a:r>
              <a:rPr lang="pt-BR" dirty="0" smtClean="0"/>
              <a:t> ..: Exaustiva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681146" y="1703672"/>
            <a:ext cx="88811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Tempo de execução: 7.44638991355896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Maior </a:t>
            </a:r>
            <a:r>
              <a:rPr lang="pt-BR" dirty="0"/>
              <a:t>valor encontrado: 999.999939891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Solução </a:t>
            </a:r>
            <a:r>
              <a:rPr lang="pt-BR" dirty="0"/>
              <a:t>correspondente (itens selecionados): </a:t>
            </a:r>
            <a:endParaRPr lang="pt-BR" dirty="0" smtClean="0"/>
          </a:p>
          <a:p>
            <a:r>
              <a:rPr lang="pt-BR" dirty="0" smtClean="0"/>
              <a:t>[ </a:t>
            </a:r>
            <a:r>
              <a:rPr lang="pt-BR" dirty="0"/>
              <a:t>29.83123647 </a:t>
            </a:r>
            <a:endParaRPr lang="pt-BR" dirty="0" smtClean="0"/>
          </a:p>
          <a:p>
            <a:r>
              <a:rPr lang="pt-BR" dirty="0" smtClean="0"/>
              <a:t>  214.17410172 </a:t>
            </a:r>
          </a:p>
          <a:p>
            <a:r>
              <a:rPr lang="pt-BR" dirty="0"/>
              <a:t> </a:t>
            </a:r>
            <a:r>
              <a:rPr lang="pt-BR" dirty="0" smtClean="0"/>
              <a:t> 195.5483092 </a:t>
            </a:r>
          </a:p>
          <a:p>
            <a:r>
              <a:rPr lang="pt-BR" dirty="0"/>
              <a:t> </a:t>
            </a:r>
            <a:r>
              <a:rPr lang="pt-BR" dirty="0" smtClean="0"/>
              <a:t> 123.30689605 </a:t>
            </a:r>
          </a:p>
          <a:p>
            <a:r>
              <a:rPr lang="pt-BR" dirty="0"/>
              <a:t> </a:t>
            </a:r>
            <a:r>
              <a:rPr lang="pt-BR" dirty="0" smtClean="0"/>
              <a:t> 25.19595481 </a:t>
            </a:r>
          </a:p>
          <a:p>
            <a:r>
              <a:rPr lang="pt-BR" dirty="0"/>
              <a:t> </a:t>
            </a:r>
            <a:r>
              <a:rPr lang="pt-BR" dirty="0" smtClean="0"/>
              <a:t> 270.55880368 </a:t>
            </a:r>
          </a:p>
          <a:p>
            <a:r>
              <a:rPr lang="pt-BR" dirty="0"/>
              <a:t> </a:t>
            </a:r>
            <a:r>
              <a:rPr lang="pt-BR" dirty="0" smtClean="0"/>
              <a:t> 9.49158845 </a:t>
            </a:r>
          </a:p>
          <a:p>
            <a:r>
              <a:rPr lang="pt-BR" dirty="0"/>
              <a:t> </a:t>
            </a:r>
            <a:r>
              <a:rPr lang="pt-BR" dirty="0" smtClean="0"/>
              <a:t> 131.89304951</a:t>
            </a:r>
            <a:r>
              <a:rPr lang="pt-B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2298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Experimentos Mochila ..: </a:t>
            </a:r>
            <a:r>
              <a:rPr lang="pt-BR" dirty="0" err="1" smtClean="0"/>
              <a:t>Greedy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81146" y="1663915"/>
            <a:ext cx="85452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Tempo de execução: </a:t>
            </a:r>
            <a:r>
              <a:rPr lang="pt-BR" dirty="0" smtClean="0"/>
              <a:t>0.00019121170043945312</a:t>
            </a:r>
          </a:p>
          <a:p>
            <a:endParaRPr lang="pt-BR" dirty="0"/>
          </a:p>
          <a:p>
            <a:r>
              <a:rPr lang="pt-BR" dirty="0" smtClean="0"/>
              <a:t>Maior </a:t>
            </a:r>
            <a:r>
              <a:rPr lang="pt-BR" dirty="0"/>
              <a:t>valor encontrado: = </a:t>
            </a:r>
            <a:r>
              <a:rPr lang="pt-BR" dirty="0" smtClean="0"/>
              <a:t>988.59093282</a:t>
            </a:r>
          </a:p>
          <a:p>
            <a:endParaRPr lang="pt-BR" dirty="0"/>
          </a:p>
          <a:p>
            <a:r>
              <a:rPr lang="pt-BR" dirty="0"/>
              <a:t>Solução correspondente (itens selecionados): </a:t>
            </a:r>
            <a:endParaRPr lang="pt-BR" dirty="0" smtClean="0"/>
          </a:p>
          <a:p>
            <a:r>
              <a:rPr lang="pt-BR" dirty="0" smtClean="0"/>
              <a:t>[ 270.558803677 </a:t>
            </a:r>
          </a:p>
          <a:p>
            <a:r>
              <a:rPr lang="pt-BR" dirty="0"/>
              <a:t> </a:t>
            </a:r>
            <a:r>
              <a:rPr lang="pt-BR" dirty="0" smtClean="0"/>
              <a:t> 262.244513764 </a:t>
            </a:r>
          </a:p>
          <a:p>
            <a:r>
              <a:rPr lang="pt-BR" dirty="0"/>
              <a:t> </a:t>
            </a:r>
            <a:r>
              <a:rPr lang="pt-BR" dirty="0" smtClean="0"/>
              <a:t> 230.313297788 </a:t>
            </a:r>
          </a:p>
          <a:p>
            <a:r>
              <a:rPr lang="pt-BR" dirty="0"/>
              <a:t> </a:t>
            </a:r>
            <a:r>
              <a:rPr lang="pt-BR" dirty="0" smtClean="0"/>
              <a:t> 214.174101716 </a:t>
            </a:r>
          </a:p>
          <a:p>
            <a:r>
              <a:rPr lang="pt-BR" dirty="0"/>
              <a:t> </a:t>
            </a:r>
            <a:r>
              <a:rPr lang="pt-BR" dirty="0" smtClean="0"/>
              <a:t> 11.3002158747 ]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Experimentos Mochila ..: GA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81146" y="1552604"/>
            <a:ext cx="880915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Tempo de execução: </a:t>
            </a:r>
            <a:r>
              <a:rPr lang="pt-BR" dirty="0" smtClean="0"/>
              <a:t>0.00047397613525390625</a:t>
            </a:r>
          </a:p>
          <a:p>
            <a:endParaRPr lang="pt-BR" dirty="0"/>
          </a:p>
          <a:p>
            <a:r>
              <a:rPr lang="pt-BR" dirty="0"/>
              <a:t>Maior valor encontrado: = </a:t>
            </a:r>
            <a:r>
              <a:rPr lang="fi-FI" dirty="0" smtClean="0"/>
              <a:t>999.967995329</a:t>
            </a:r>
          </a:p>
          <a:p>
            <a:endParaRPr lang="pt-BR" dirty="0"/>
          </a:p>
          <a:p>
            <a:r>
              <a:rPr lang="pt-BR" dirty="0"/>
              <a:t>Solução correspondente (itens selecionados</a:t>
            </a:r>
            <a:r>
              <a:rPr lang="pt-BR" dirty="0" smtClean="0"/>
              <a:t>):</a:t>
            </a:r>
          </a:p>
          <a:p>
            <a:r>
              <a:rPr lang="is-IS" dirty="0" smtClean="0"/>
              <a:t>[ 0 </a:t>
            </a:r>
            <a:r>
              <a:rPr lang="is-IS" dirty="0"/>
              <a:t>996.190416609</a:t>
            </a:r>
          </a:p>
          <a:p>
            <a:r>
              <a:rPr lang="en-US" dirty="0" smtClean="0"/>
              <a:t>  </a:t>
            </a:r>
            <a:r>
              <a:rPr lang="mr-IN" dirty="0" smtClean="0"/>
              <a:t>…</a:t>
            </a:r>
            <a:endParaRPr lang="cs-CZ" dirty="0"/>
          </a:p>
          <a:p>
            <a:r>
              <a:rPr lang="cs-CZ" dirty="0" smtClean="0"/>
              <a:t>  2 </a:t>
            </a:r>
            <a:r>
              <a:rPr lang="cs-CZ" dirty="0"/>
              <a:t>997.468414987</a:t>
            </a:r>
          </a:p>
          <a:p>
            <a:r>
              <a:rPr lang="fi-FI" dirty="0" smtClean="0"/>
              <a:t>  3 </a:t>
            </a:r>
            <a:r>
              <a:rPr lang="fi-FI" dirty="0"/>
              <a:t>999.578924798 </a:t>
            </a:r>
          </a:p>
          <a:p>
            <a:r>
              <a:rPr lang="fi-FI" dirty="0" smtClean="0"/>
              <a:t>  4 </a:t>
            </a:r>
            <a:r>
              <a:rPr lang="fi-FI" dirty="0"/>
              <a:t>999.59479577</a:t>
            </a:r>
          </a:p>
          <a:p>
            <a:r>
              <a:rPr lang="en-US" dirty="0" smtClean="0"/>
              <a:t>  </a:t>
            </a:r>
            <a:r>
              <a:rPr lang="mr-IN" dirty="0" smtClean="0"/>
              <a:t>…</a:t>
            </a:r>
            <a:endParaRPr lang="en-US" dirty="0"/>
          </a:p>
          <a:p>
            <a:r>
              <a:rPr lang="tr-TR" dirty="0" smtClean="0"/>
              <a:t>  12 </a:t>
            </a:r>
            <a:r>
              <a:rPr lang="tr-TR" dirty="0"/>
              <a:t>999.692129618</a:t>
            </a:r>
          </a:p>
          <a:p>
            <a:r>
              <a:rPr lang="en-US" dirty="0" smtClean="0"/>
              <a:t>  </a:t>
            </a:r>
            <a:r>
              <a:rPr lang="mr-IN" dirty="0" smtClean="0"/>
              <a:t>…</a:t>
            </a:r>
            <a:endParaRPr lang="en-US" dirty="0"/>
          </a:p>
          <a:p>
            <a:r>
              <a:rPr lang="is-IS" dirty="0" smtClean="0"/>
              <a:t>  27 </a:t>
            </a:r>
            <a:r>
              <a:rPr lang="is-IS" dirty="0"/>
              <a:t>999.790038005</a:t>
            </a:r>
          </a:p>
          <a:p>
            <a:r>
              <a:rPr lang="is-IS" dirty="0" smtClean="0"/>
              <a:t>  ...</a:t>
            </a:r>
            <a:endParaRPr lang="is-IS" dirty="0"/>
          </a:p>
          <a:p>
            <a:r>
              <a:rPr lang="fi-FI" dirty="0" smtClean="0"/>
              <a:t>  29 </a:t>
            </a:r>
            <a:r>
              <a:rPr lang="fi-FI" dirty="0"/>
              <a:t>999.967995329</a:t>
            </a:r>
          </a:p>
          <a:p>
            <a:r>
              <a:rPr lang="en-US" dirty="0" smtClean="0"/>
              <a:t>  </a:t>
            </a:r>
            <a:r>
              <a:rPr lang="mr-IN" dirty="0" smtClean="0"/>
              <a:t>…</a:t>
            </a:r>
            <a:endParaRPr lang="en-US" dirty="0"/>
          </a:p>
          <a:p>
            <a:r>
              <a:rPr lang="en-US" dirty="0" smtClean="0"/>
              <a:t>  300 </a:t>
            </a:r>
            <a:r>
              <a:rPr lang="fi-FI" dirty="0" smtClean="0"/>
              <a:t>999.967995329 ]</a:t>
            </a:r>
            <a:endParaRPr lang="fi-FI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58" y="3140968"/>
            <a:ext cx="5688632" cy="36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6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892175"/>
          </a:xfrm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117576" rIns="90000" bIns="4500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pt-BR" altLang="x-none"/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360363" y="1079500"/>
            <a:ext cx="9188450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pt-BR" altLang="x-none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892175"/>
          </a:xfrm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117576" rIns="90000" bIns="4500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pt-BR" altLang="x-none"/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60363" y="1079500"/>
            <a:ext cx="9188450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pt-BR" altLang="x-none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892175"/>
          </a:xfrm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117576" rIns="90000" bIns="4500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pt-BR" altLang="x-none"/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60363" y="1079500"/>
            <a:ext cx="9188450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pt-BR" altLang="x-none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892175"/>
          </a:xfrm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117576" rIns="90000" bIns="4500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pt-BR" altLang="x-none"/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360363" y="1079500"/>
            <a:ext cx="9188450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pt-BR" altLang="x-none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907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790" y="0"/>
            <a:ext cx="4998798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Metáfora da Evolu</a:t>
            </a:r>
            <a:r>
              <a:rPr lang="pt-BR" dirty="0" smtClean="0">
                <a:solidFill>
                  <a:schemeClr val="bg1"/>
                </a:solidFill>
              </a:rPr>
              <a:t>ção das espécies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1147" y="1825625"/>
            <a:ext cx="4056623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latin typeface="Arial Narrow" charset="0"/>
                <a:ea typeface="Arial Narrow" charset="0"/>
                <a:cs typeface="Arial Narrow" charset="0"/>
              </a:rPr>
              <a:t>Animais que vivem </a:t>
            </a:r>
            <a:r>
              <a:rPr lang="pt-BR" sz="3600" dirty="0" smtClean="0">
                <a:latin typeface="Arial Narrow" charset="0"/>
                <a:ea typeface="Arial Narrow" charset="0"/>
                <a:cs typeface="Arial Narrow" charset="0"/>
              </a:rPr>
              <a:t>tempo suficiente para reproduzir</a:t>
            </a:r>
            <a:r>
              <a:rPr lang="pt-BR" dirty="0" smtClean="0">
                <a:latin typeface="Arial Narrow" charset="0"/>
                <a:ea typeface="Arial Narrow" charset="0"/>
                <a:cs typeface="Arial Narrow" charset="0"/>
              </a:rPr>
              <a:t> são mais atrativos e, portanto, </a:t>
            </a:r>
            <a:r>
              <a:rPr lang="pt-BR" sz="3600" dirty="0" smtClean="0">
                <a:latin typeface="Arial Narrow" charset="0"/>
                <a:ea typeface="Arial Narrow" charset="0"/>
                <a:cs typeface="Arial Narrow" charset="0"/>
              </a:rPr>
              <a:t>acasalam mais </a:t>
            </a:r>
            <a:r>
              <a:rPr lang="pt-BR" dirty="0" smtClean="0">
                <a:latin typeface="Arial Narrow" charset="0"/>
                <a:ea typeface="Arial Narrow" charset="0"/>
                <a:cs typeface="Arial Narrow" charset="0"/>
              </a:rPr>
              <a:t>e geram uma </a:t>
            </a:r>
            <a:r>
              <a:rPr lang="pt-BR" sz="3600" dirty="0" smtClean="0">
                <a:latin typeface="Arial Narrow" charset="0"/>
                <a:ea typeface="Arial Narrow" charset="0"/>
                <a:cs typeface="Arial Narrow" charset="0"/>
              </a:rPr>
              <a:t>quantidade maior e melhor </a:t>
            </a:r>
            <a:r>
              <a:rPr lang="pt-BR" sz="3200" dirty="0" smtClean="0">
                <a:latin typeface="Arial Narrow" charset="0"/>
                <a:ea typeface="Arial Narrow" charset="0"/>
                <a:cs typeface="Arial Narrow" charset="0"/>
              </a:rPr>
              <a:t>de descendentes</a:t>
            </a:r>
            <a:endParaRPr lang="pt-BR" sz="3200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892175"/>
          </a:xfrm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117576" rIns="90000" bIns="4500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pt-BR" altLang="x-none"/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60363" y="1079500"/>
            <a:ext cx="9188450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pt-BR" altLang="x-none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892175"/>
          </a:xfrm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117576" rIns="90000" bIns="4500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pt-BR" altLang="x-none"/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60363" y="1079500"/>
            <a:ext cx="9188450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pt-BR" altLang="x-none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504486" y="2564904"/>
            <a:ext cx="401895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892175"/>
          </a:xfrm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117576" rIns="90000" bIns="4500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pt-BR" altLang="x-none"/>
          </a:p>
        </p:txBody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360363" y="1079500"/>
            <a:ext cx="9188450" cy="539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pt-BR" altLang="x-none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Divulgação científic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chemeClr val="tx1"/>
                </a:solidFill>
              </a:rPr>
              <a:t>Divulgação científica</a:t>
            </a:r>
          </a:p>
        </p:txBody>
      </p:sp>
      <p:sp>
        <p:nvSpPr>
          <p:cNvPr id="263" name="Número do Slide"/>
          <p:cNvSpPr>
            <a:spLocks noGrp="1"/>
          </p:cNvSpPr>
          <p:nvPr>
            <p:ph type="sldNum" sz="quarter" idx="4294967295"/>
          </p:nvPr>
        </p:nvSpPr>
        <p:spPr>
          <a:xfrm>
            <a:off x="7110537" y="5721431"/>
            <a:ext cx="2308231" cy="1509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8F8F8F">
                    <a:lumOff val="44000"/>
                  </a:srgbClr>
                </a:solidFill>
              </a:rPr>
              <a:pPr/>
              <a:t>33</a:t>
            </a:fld>
            <a:endParaRPr>
              <a:solidFill>
                <a:srgbClr val="8F8F8F">
                  <a:lumOff val="44000"/>
                </a:srgbClr>
              </a:solidFill>
            </a:endParaRPr>
          </a:p>
        </p:txBody>
      </p:sp>
      <p:pic>
        <p:nvPicPr>
          <p:cNvPr id="26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51" y="1903170"/>
            <a:ext cx="2016739" cy="201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8071" y="1899956"/>
            <a:ext cx="4740669" cy="202311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http://www.saense.com.br"/>
          <p:cNvSpPr/>
          <p:nvPr/>
        </p:nvSpPr>
        <p:spPr>
          <a:xfrm>
            <a:off x="3865818" y="3270645"/>
            <a:ext cx="1843432" cy="27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137" tIns="37137" rIns="37137" bIns="37137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327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http://www.saense.com.br</a:t>
            </a:r>
          </a:p>
        </p:txBody>
      </p:sp>
      <p:sp>
        <p:nvSpPr>
          <p:cNvPr id="267" name="https://www.facebook.com/saense/"/>
          <p:cNvSpPr/>
          <p:nvPr/>
        </p:nvSpPr>
        <p:spPr>
          <a:xfrm>
            <a:off x="3857870" y="3486350"/>
            <a:ext cx="2439749" cy="27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137" tIns="37137" rIns="37137" bIns="37137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327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https://www.facebook.com/saense/</a:t>
            </a:r>
          </a:p>
        </p:txBody>
      </p:sp>
      <p:sp>
        <p:nvSpPr>
          <p:cNvPr id="268" name="Hendrik Macedo…"/>
          <p:cNvSpPr/>
          <p:nvPr/>
        </p:nvSpPr>
        <p:spPr>
          <a:xfrm>
            <a:off x="1682110" y="4239548"/>
            <a:ext cx="5090796" cy="619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137" tIns="37137" rIns="37137" bIns="37137">
            <a:spAutoFit/>
          </a:bodyPr>
          <a:lstStyle/>
          <a:p>
            <a:pPr defTabSz="371526">
              <a:defRPr sz="1600" b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180" b="1" dirty="0">
                <a:solidFill>
                  <a:srgbClr val="323333"/>
                </a:solidFill>
                <a:sym typeface="Helvetica"/>
              </a:rPr>
              <a:t>Hendrik Macedo</a:t>
            </a:r>
            <a:endParaRPr sz="1180" dirty="0">
              <a:solidFill>
                <a:srgbClr val="323333"/>
              </a:solidFill>
              <a:sym typeface="Helvetica"/>
            </a:endParaRPr>
          </a:p>
          <a:p>
            <a:pPr defTabSz="371526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180" i="1" dirty="0">
                <a:solidFill>
                  <a:srgbClr val="323333"/>
                </a:solidFill>
                <a:sym typeface="Helvetica"/>
              </a:rPr>
              <a:t>Escreve sobre </a:t>
            </a:r>
            <a:r>
              <a:rPr sz="1180" i="1" u="sng" dirty="0">
                <a:solidFill>
                  <a:srgbClr val="323333"/>
                </a:solidFill>
                <a:sym typeface="Helvetica"/>
              </a:rPr>
              <a:t>Inteligência Artificial</a:t>
            </a:r>
            <a:r>
              <a:rPr sz="1180" i="1" dirty="0">
                <a:solidFill>
                  <a:srgbClr val="323333"/>
                </a:solidFill>
                <a:sym typeface="Helvetica"/>
              </a:rPr>
              <a:t> no Saense.</a:t>
            </a:r>
          </a:p>
          <a:p>
            <a:pPr defTabSz="371526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180" i="1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sym typeface="Helvetica"/>
                <a:hlinkClick r:id="rId6"/>
              </a:rPr>
              <a:t>http://www.saense.com.br/autores/artigos-publicados-por-hendrik-macedo/</a:t>
            </a:r>
          </a:p>
        </p:txBody>
      </p:sp>
    </p:spTree>
    <p:extLst>
      <p:ext uri="{BB962C8B-B14F-4D97-AF65-F5344CB8AC3E}">
        <p14:creationId xmlns:p14="http://schemas.microsoft.com/office/powerpoint/2010/main" val="17187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46" y="1556792"/>
            <a:ext cx="11721302" cy="65932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7"/>
            <a:ext cx="9907587" cy="1325563"/>
          </a:xfrm>
          <a:solidFill>
            <a:schemeClr val="bg1"/>
          </a:solidFill>
        </p:spPr>
        <p:txBody>
          <a:bodyPr/>
          <a:lstStyle/>
          <a:p>
            <a:r>
              <a:rPr lang="pt-BR" dirty="0" smtClean="0"/>
              <a:t>	Algoritmos Genéticos (GA)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89264"/>
            <a:ext cx="10914456" cy="119166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	Aproximação computacional de como a evolução realiza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dirty="0"/>
              <a:t>	</a:t>
            </a:r>
            <a:r>
              <a:rPr lang="pt-BR" dirty="0" smtClean="0"/>
              <a:t>busca na então denominada </a:t>
            </a:r>
            <a:r>
              <a:rPr lang="pt-BR" sz="4200" dirty="0" smtClean="0"/>
              <a:t>superfície de fitness</a:t>
            </a:r>
          </a:p>
        </p:txBody>
      </p:sp>
    </p:spTree>
    <p:extLst>
      <p:ext uri="{BB962C8B-B14F-4D97-AF65-F5344CB8AC3E}">
        <p14:creationId xmlns:p14="http://schemas.microsoft.com/office/powerpoint/2010/main" val="27471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7"/>
            <a:ext cx="9907587" cy="1325563"/>
          </a:xfrm>
          <a:solidFill>
            <a:schemeClr val="bg1"/>
          </a:solidFill>
        </p:spPr>
        <p:txBody>
          <a:bodyPr/>
          <a:lstStyle/>
          <a:p>
            <a:r>
              <a:rPr lang="pt-BR" dirty="0" smtClean="0"/>
              <a:t>	Algoritmos Genéticos (GA)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690690"/>
            <a:ext cx="9634314" cy="10902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600" dirty="0" smtClean="0"/>
              <a:t>	Variação do </a:t>
            </a:r>
            <a:r>
              <a:rPr lang="pt-BR" sz="3600" i="1" dirty="0" smtClean="0"/>
              <a:t>Local </a:t>
            </a:r>
            <a:r>
              <a:rPr lang="pt-BR" sz="3600" i="1" dirty="0" err="1" smtClean="0"/>
              <a:t>Beam</a:t>
            </a:r>
            <a:r>
              <a:rPr lang="pt-BR" sz="3600" i="1" dirty="0" smtClean="0"/>
              <a:t> </a:t>
            </a:r>
            <a:r>
              <a:rPr lang="pt-BR" sz="3600" i="1" dirty="0" err="1" smtClean="0"/>
              <a:t>Search</a:t>
            </a:r>
            <a:endParaRPr lang="pt-BR" sz="4800" i="1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" y="2425834"/>
            <a:ext cx="3513634" cy="44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0" y="4617204"/>
            <a:ext cx="309892" cy="349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6" y="5352348"/>
            <a:ext cx="309892" cy="349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60" y="3585630"/>
            <a:ext cx="206899" cy="23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08" y="4585973"/>
            <a:ext cx="309892" cy="349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9741" y="3119321"/>
            <a:ext cx="136729" cy="15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64" y="5284126"/>
            <a:ext cx="309892" cy="349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03" y="3400008"/>
            <a:ext cx="102994" cy="11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75" y="2887196"/>
            <a:ext cx="102993" cy="11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958" y="3468539"/>
            <a:ext cx="206899" cy="23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59" y="4315829"/>
            <a:ext cx="206899" cy="233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07" y="3921397"/>
            <a:ext cx="206899" cy="233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19" y="3930725"/>
            <a:ext cx="309892" cy="349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Rosto Feliz 23"/>
          <p:cNvSpPr/>
          <p:nvPr/>
        </p:nvSpPr>
        <p:spPr>
          <a:xfrm>
            <a:off x="4665762" y="3400008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osto Feliz 24"/>
          <p:cNvSpPr/>
          <p:nvPr/>
        </p:nvSpPr>
        <p:spPr>
          <a:xfrm>
            <a:off x="5197247" y="3561798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osto Feliz 25"/>
          <p:cNvSpPr/>
          <p:nvPr/>
        </p:nvSpPr>
        <p:spPr>
          <a:xfrm>
            <a:off x="4721072" y="3956230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osto Feliz 26"/>
          <p:cNvSpPr/>
          <p:nvPr/>
        </p:nvSpPr>
        <p:spPr>
          <a:xfrm>
            <a:off x="5305349" y="4186095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osto Feliz 27"/>
          <p:cNvSpPr/>
          <p:nvPr/>
        </p:nvSpPr>
        <p:spPr>
          <a:xfrm>
            <a:off x="5836834" y="4347885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osto Feliz 28"/>
          <p:cNvSpPr/>
          <p:nvPr/>
        </p:nvSpPr>
        <p:spPr>
          <a:xfrm>
            <a:off x="5360659" y="4742317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osto Feliz 29"/>
          <p:cNvSpPr/>
          <p:nvPr/>
        </p:nvSpPr>
        <p:spPr>
          <a:xfrm>
            <a:off x="5700748" y="3231501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osto Feliz 30"/>
          <p:cNvSpPr/>
          <p:nvPr/>
        </p:nvSpPr>
        <p:spPr>
          <a:xfrm>
            <a:off x="6232233" y="3393291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osto Feliz 31"/>
          <p:cNvSpPr/>
          <p:nvPr/>
        </p:nvSpPr>
        <p:spPr>
          <a:xfrm>
            <a:off x="5756058" y="3787723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osto Feliz 32"/>
          <p:cNvSpPr/>
          <p:nvPr/>
        </p:nvSpPr>
        <p:spPr>
          <a:xfrm>
            <a:off x="6367509" y="3961976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osto Feliz 33"/>
          <p:cNvSpPr/>
          <p:nvPr/>
        </p:nvSpPr>
        <p:spPr>
          <a:xfrm>
            <a:off x="6898994" y="4123766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osto Feliz 34"/>
          <p:cNvSpPr/>
          <p:nvPr/>
        </p:nvSpPr>
        <p:spPr>
          <a:xfrm>
            <a:off x="6422819" y="4518198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osto Feliz 35"/>
          <p:cNvSpPr/>
          <p:nvPr/>
        </p:nvSpPr>
        <p:spPr>
          <a:xfrm>
            <a:off x="4242379" y="4414732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osto Feliz 36"/>
          <p:cNvSpPr/>
          <p:nvPr/>
        </p:nvSpPr>
        <p:spPr>
          <a:xfrm>
            <a:off x="4773864" y="4576522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osto Feliz 37"/>
          <p:cNvSpPr/>
          <p:nvPr/>
        </p:nvSpPr>
        <p:spPr>
          <a:xfrm>
            <a:off x="4297689" y="4970954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osto Feliz 38"/>
          <p:cNvSpPr/>
          <p:nvPr/>
        </p:nvSpPr>
        <p:spPr>
          <a:xfrm>
            <a:off x="5938835" y="4985896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osto Feliz 39"/>
          <p:cNvSpPr/>
          <p:nvPr/>
        </p:nvSpPr>
        <p:spPr>
          <a:xfrm>
            <a:off x="6470320" y="5147686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osto Feliz 40"/>
          <p:cNvSpPr/>
          <p:nvPr/>
        </p:nvSpPr>
        <p:spPr>
          <a:xfrm>
            <a:off x="5994145" y="5542118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CaixaDeTexto 41"/>
          <p:cNvSpPr txBox="1"/>
          <p:nvPr/>
        </p:nvSpPr>
        <p:spPr>
          <a:xfrm>
            <a:off x="7422670" y="4963020"/>
            <a:ext cx="22557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População</a:t>
            </a:r>
            <a:endParaRPr lang="pt-BR" sz="2800" b="1" dirty="0" smtClean="0"/>
          </a:p>
          <a:p>
            <a:r>
              <a:rPr lang="pt-BR" sz="2000" dirty="0" smtClean="0"/>
              <a:t>de soluções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828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7"/>
            <a:ext cx="9907587" cy="1325563"/>
          </a:xfrm>
          <a:solidFill>
            <a:schemeClr val="bg1"/>
          </a:solidFill>
        </p:spPr>
        <p:txBody>
          <a:bodyPr/>
          <a:lstStyle/>
          <a:p>
            <a:r>
              <a:rPr lang="pt-BR" dirty="0" smtClean="0"/>
              <a:t>	Algoritmos Genéticos (GA)</a:t>
            </a:r>
            <a:endParaRPr lang="pt-BR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2"/>
          <a:srcRect l="37502" b="7746"/>
          <a:stretch/>
        </p:blipFill>
        <p:spPr>
          <a:xfrm>
            <a:off x="6446254" y="1457370"/>
            <a:ext cx="3438746" cy="3806988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 rot="666365">
            <a:off x="3764665" y="2616821"/>
            <a:ext cx="2785087" cy="938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Indivíduo</a:t>
            </a:r>
            <a:endParaRPr lang="pt-BR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737770" y="5076473"/>
            <a:ext cx="282801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7030A0"/>
                </a:solidFill>
              </a:rPr>
              <a:t>Cromossomo</a:t>
            </a:r>
            <a:endParaRPr lang="pt-BR" sz="3200" b="1" dirty="0">
              <a:solidFill>
                <a:srgbClr val="7030A0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048385" y="3813620"/>
            <a:ext cx="777617" cy="911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>
            <a:off x="6208574" y="1597992"/>
            <a:ext cx="849131" cy="1145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/>
          <p:cNvSpPr/>
          <p:nvPr/>
        </p:nvSpPr>
        <p:spPr>
          <a:xfrm>
            <a:off x="8341623" y="783163"/>
            <a:ext cx="849131" cy="1145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7685355" y="2852856"/>
            <a:ext cx="849131" cy="404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osto Feliz 45"/>
          <p:cNvSpPr/>
          <p:nvPr/>
        </p:nvSpPr>
        <p:spPr>
          <a:xfrm>
            <a:off x="964043" y="1609619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osto Feliz 46"/>
          <p:cNvSpPr/>
          <p:nvPr/>
        </p:nvSpPr>
        <p:spPr>
          <a:xfrm>
            <a:off x="1495528" y="1771409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Rosto Feliz 47"/>
          <p:cNvSpPr/>
          <p:nvPr/>
        </p:nvSpPr>
        <p:spPr>
          <a:xfrm>
            <a:off x="1019353" y="2165841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osto Feliz 48"/>
          <p:cNvSpPr/>
          <p:nvPr/>
        </p:nvSpPr>
        <p:spPr>
          <a:xfrm>
            <a:off x="1603630" y="2395706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osto Feliz 49"/>
          <p:cNvSpPr/>
          <p:nvPr/>
        </p:nvSpPr>
        <p:spPr>
          <a:xfrm>
            <a:off x="2135115" y="2557496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osto Feliz 50"/>
          <p:cNvSpPr/>
          <p:nvPr/>
        </p:nvSpPr>
        <p:spPr>
          <a:xfrm>
            <a:off x="1658940" y="2951928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osto Feliz 51"/>
          <p:cNvSpPr/>
          <p:nvPr/>
        </p:nvSpPr>
        <p:spPr>
          <a:xfrm>
            <a:off x="1999029" y="1441112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osto Feliz 52"/>
          <p:cNvSpPr/>
          <p:nvPr/>
        </p:nvSpPr>
        <p:spPr>
          <a:xfrm>
            <a:off x="2530514" y="1602902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osto Feliz 53"/>
          <p:cNvSpPr/>
          <p:nvPr/>
        </p:nvSpPr>
        <p:spPr>
          <a:xfrm>
            <a:off x="2054339" y="1997334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Rosto Feliz 54"/>
          <p:cNvSpPr/>
          <p:nvPr/>
        </p:nvSpPr>
        <p:spPr>
          <a:xfrm>
            <a:off x="2665790" y="2171587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osto Feliz 55"/>
          <p:cNvSpPr/>
          <p:nvPr/>
        </p:nvSpPr>
        <p:spPr>
          <a:xfrm>
            <a:off x="3197275" y="2333377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Rosto Feliz 56"/>
          <p:cNvSpPr/>
          <p:nvPr/>
        </p:nvSpPr>
        <p:spPr>
          <a:xfrm>
            <a:off x="2721100" y="2727809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Rosto Feliz 57"/>
          <p:cNvSpPr/>
          <p:nvPr/>
        </p:nvSpPr>
        <p:spPr>
          <a:xfrm>
            <a:off x="540660" y="2624343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osto Feliz 58"/>
          <p:cNvSpPr/>
          <p:nvPr/>
        </p:nvSpPr>
        <p:spPr>
          <a:xfrm>
            <a:off x="1072145" y="2786133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1" name="Rosto Feliz 60"/>
          <p:cNvSpPr/>
          <p:nvPr/>
        </p:nvSpPr>
        <p:spPr>
          <a:xfrm>
            <a:off x="2237116" y="3195507"/>
            <a:ext cx="476175" cy="476175"/>
          </a:xfrm>
          <a:prstGeom prst="smileyFac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Rosto Feliz 61"/>
          <p:cNvSpPr/>
          <p:nvPr/>
        </p:nvSpPr>
        <p:spPr>
          <a:xfrm>
            <a:off x="2768601" y="3357297"/>
            <a:ext cx="476175" cy="476175"/>
          </a:xfrm>
          <a:prstGeom prst="smileyFac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Rosto Feliz 62"/>
          <p:cNvSpPr/>
          <p:nvPr/>
        </p:nvSpPr>
        <p:spPr>
          <a:xfrm>
            <a:off x="2292426" y="3751729"/>
            <a:ext cx="476175" cy="476175"/>
          </a:xfrm>
          <a:prstGeom prst="smileyFac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osto Feliz 63"/>
          <p:cNvSpPr/>
          <p:nvPr/>
        </p:nvSpPr>
        <p:spPr>
          <a:xfrm>
            <a:off x="1323412" y="4389615"/>
            <a:ext cx="476175" cy="476175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osca 64"/>
          <p:cNvSpPr/>
          <p:nvPr/>
        </p:nvSpPr>
        <p:spPr>
          <a:xfrm rot="1004420">
            <a:off x="861213" y="2662801"/>
            <a:ext cx="1458368" cy="867575"/>
          </a:xfrm>
          <a:prstGeom prst="donut">
            <a:avLst>
              <a:gd name="adj" fmla="val 819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Raio 65"/>
          <p:cNvSpPr/>
          <p:nvPr/>
        </p:nvSpPr>
        <p:spPr>
          <a:xfrm rot="2468173">
            <a:off x="1549766" y="3468189"/>
            <a:ext cx="417461" cy="787727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osto Feliz 66"/>
          <p:cNvSpPr/>
          <p:nvPr/>
        </p:nvSpPr>
        <p:spPr>
          <a:xfrm>
            <a:off x="1816251" y="4788183"/>
            <a:ext cx="476175" cy="476175"/>
          </a:xfrm>
          <a:prstGeom prst="smileyFac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Rosto Feliz 67"/>
          <p:cNvSpPr/>
          <p:nvPr/>
        </p:nvSpPr>
        <p:spPr>
          <a:xfrm>
            <a:off x="1299398" y="5216201"/>
            <a:ext cx="476175" cy="476175"/>
          </a:xfrm>
          <a:prstGeom prst="smileyFac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Rosto Feliz 68"/>
          <p:cNvSpPr/>
          <p:nvPr/>
        </p:nvSpPr>
        <p:spPr>
          <a:xfrm>
            <a:off x="1841717" y="5396700"/>
            <a:ext cx="476175" cy="476175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Rosto Feliz 69"/>
          <p:cNvSpPr/>
          <p:nvPr/>
        </p:nvSpPr>
        <p:spPr>
          <a:xfrm>
            <a:off x="2402791" y="5076473"/>
            <a:ext cx="476175" cy="476175"/>
          </a:xfrm>
          <a:prstGeom prst="smileyFac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Rosto Feliz 70"/>
          <p:cNvSpPr/>
          <p:nvPr/>
        </p:nvSpPr>
        <p:spPr>
          <a:xfrm>
            <a:off x="755111" y="5552648"/>
            <a:ext cx="476175" cy="476175"/>
          </a:xfrm>
          <a:prstGeom prst="smileyFac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CaixaDeTexto 71"/>
          <p:cNvSpPr txBox="1"/>
          <p:nvPr/>
        </p:nvSpPr>
        <p:spPr>
          <a:xfrm>
            <a:off x="1359635" y="5747725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smtClean="0"/>
              <a:t>...</a:t>
            </a:r>
            <a:endParaRPr lang="pt-BR" sz="3200"/>
          </a:p>
        </p:txBody>
      </p:sp>
      <p:sp>
        <p:nvSpPr>
          <p:cNvPr id="73" name="CaixaDeTexto 72"/>
          <p:cNvSpPr txBox="1"/>
          <p:nvPr/>
        </p:nvSpPr>
        <p:spPr>
          <a:xfrm>
            <a:off x="2475203" y="5661248"/>
            <a:ext cx="2255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nova</a:t>
            </a:r>
            <a:endParaRPr lang="pt-BR" sz="3200" dirty="0" smtClean="0"/>
          </a:p>
          <a:p>
            <a:r>
              <a:rPr lang="pt-BR" sz="3200" b="1" dirty="0" smtClean="0"/>
              <a:t>População</a:t>
            </a:r>
            <a:endParaRPr lang="pt-BR" sz="2800" b="1" dirty="0" smtClean="0"/>
          </a:p>
        </p:txBody>
      </p:sp>
      <p:sp>
        <p:nvSpPr>
          <p:cNvPr id="74" name="CaixaDeTexto 73"/>
          <p:cNvSpPr txBox="1"/>
          <p:nvPr/>
        </p:nvSpPr>
        <p:spPr>
          <a:xfrm>
            <a:off x="53665" y="3341837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mais aptos</a:t>
            </a:r>
          </a:p>
          <a:p>
            <a:r>
              <a:rPr lang="pt-BR" b="1" dirty="0" smtClean="0">
                <a:solidFill>
                  <a:srgbClr val="C00000"/>
                </a:solidFill>
              </a:rPr>
              <a:t>maior fitness</a:t>
            </a:r>
            <a:endParaRPr lang="pt-B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1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Genéticos (GA)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Precisamos modelar</a:t>
            </a:r>
          </a:p>
          <a:p>
            <a:pPr lvl="1"/>
            <a:r>
              <a:rPr lang="pt-BR" dirty="0"/>
              <a:t>c</a:t>
            </a:r>
            <a:r>
              <a:rPr lang="pt-BR" dirty="0" smtClean="0"/>
              <a:t>omo </a:t>
            </a:r>
            <a:r>
              <a:rPr lang="pt-BR" sz="2800" dirty="0" smtClean="0"/>
              <a:t>representar uma solução </a:t>
            </a:r>
            <a:r>
              <a:rPr lang="pt-BR" dirty="0" smtClean="0"/>
              <a:t>como um cromossomo;</a:t>
            </a:r>
          </a:p>
          <a:p>
            <a:pPr lvl="1"/>
            <a:r>
              <a:rPr lang="pt-BR" dirty="0"/>
              <a:t>u</a:t>
            </a:r>
            <a:r>
              <a:rPr lang="pt-BR" dirty="0" smtClean="0"/>
              <a:t>ma forma de </a:t>
            </a:r>
            <a:r>
              <a:rPr lang="pt-BR" sz="2800" dirty="0" smtClean="0"/>
              <a:t>calcular o fitness </a:t>
            </a:r>
            <a:r>
              <a:rPr lang="pt-BR" dirty="0" smtClean="0"/>
              <a:t>desse cromossomo;</a:t>
            </a:r>
          </a:p>
          <a:p>
            <a:pPr lvl="1"/>
            <a:r>
              <a:rPr lang="pt-BR" dirty="0" smtClean="0"/>
              <a:t>um método de </a:t>
            </a:r>
            <a:r>
              <a:rPr lang="pt-BR" sz="2800" dirty="0" smtClean="0"/>
              <a:t>seleção dos indivíduos </a:t>
            </a:r>
            <a:r>
              <a:rPr lang="pt-BR" dirty="0" smtClean="0"/>
              <a:t>”pais”</a:t>
            </a:r>
          </a:p>
          <a:p>
            <a:pPr lvl="1"/>
            <a:r>
              <a:rPr lang="pt-BR" dirty="0" smtClean="0"/>
              <a:t>uma forma de </a:t>
            </a:r>
            <a:r>
              <a:rPr lang="pt-BR" sz="2800" dirty="0" smtClean="0"/>
              <a:t>gerar os descendentes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217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4" y="118676"/>
            <a:ext cx="8496944" cy="65731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83134" y="5332550"/>
            <a:ext cx="3399148" cy="1325563"/>
          </a:xfrm>
        </p:spPr>
        <p:txBody>
          <a:bodyPr/>
          <a:lstStyle/>
          <a:p>
            <a:r>
              <a:rPr lang="pt-BR" b="1" dirty="0" smtClean="0"/>
              <a:t>The </a:t>
            </a:r>
            <a:r>
              <a:rPr lang="pt-BR" b="1" dirty="0" err="1" smtClean="0"/>
              <a:t>Knapsack</a:t>
            </a:r>
            <a:r>
              <a:rPr lang="pt-BR" b="1" dirty="0" smtClean="0"/>
              <a:t> </a:t>
            </a:r>
            <a:r>
              <a:rPr lang="pt-BR" b="1" dirty="0" err="1" smtClean="0"/>
              <a:t>problem</a:t>
            </a:r>
            <a:endParaRPr lang="pt-BR" b="1" dirty="0"/>
          </a:p>
        </p:txBody>
      </p:sp>
      <p:sp>
        <p:nvSpPr>
          <p:cNvPr id="5" name="Rosca 4"/>
          <p:cNvSpPr/>
          <p:nvPr/>
        </p:nvSpPr>
        <p:spPr>
          <a:xfrm>
            <a:off x="4233714" y="548680"/>
            <a:ext cx="523176" cy="533958"/>
          </a:xfrm>
          <a:prstGeom prst="donut">
            <a:avLst>
              <a:gd name="adj" fmla="val 10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solidFill>
                  <a:srgbClr val="C00000"/>
                </a:solidFill>
              </a:rPr>
              <a:t>1</a:t>
            </a:r>
            <a:endParaRPr lang="pt-BR" sz="4400" dirty="0">
              <a:solidFill>
                <a:srgbClr val="C00000"/>
              </a:solidFill>
            </a:endParaRPr>
          </a:p>
        </p:txBody>
      </p:sp>
      <p:sp>
        <p:nvSpPr>
          <p:cNvPr id="6" name="Rosca 5"/>
          <p:cNvSpPr/>
          <p:nvPr/>
        </p:nvSpPr>
        <p:spPr>
          <a:xfrm>
            <a:off x="4233714" y="2050417"/>
            <a:ext cx="523176" cy="533958"/>
          </a:xfrm>
          <a:prstGeom prst="donut">
            <a:avLst>
              <a:gd name="adj" fmla="val 10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solidFill>
                  <a:srgbClr val="C00000"/>
                </a:solidFill>
              </a:rPr>
              <a:t>2</a:t>
            </a:r>
            <a:endParaRPr lang="pt-BR" sz="4400" dirty="0">
              <a:solidFill>
                <a:srgbClr val="C00000"/>
              </a:solidFill>
            </a:endParaRPr>
          </a:p>
        </p:txBody>
      </p:sp>
      <p:sp>
        <p:nvSpPr>
          <p:cNvPr id="7" name="Rosca 6"/>
          <p:cNvSpPr/>
          <p:nvPr/>
        </p:nvSpPr>
        <p:spPr>
          <a:xfrm>
            <a:off x="4239746" y="3552154"/>
            <a:ext cx="523176" cy="533958"/>
          </a:xfrm>
          <a:prstGeom prst="donut">
            <a:avLst>
              <a:gd name="adj" fmla="val 10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solidFill>
                  <a:srgbClr val="C00000"/>
                </a:solidFill>
              </a:rPr>
              <a:t>3</a:t>
            </a:r>
            <a:endParaRPr lang="pt-BR" sz="4400" dirty="0">
              <a:solidFill>
                <a:srgbClr val="C00000"/>
              </a:solidFill>
            </a:endParaRPr>
          </a:p>
        </p:txBody>
      </p:sp>
      <p:sp>
        <p:nvSpPr>
          <p:cNvPr id="8" name="Rosca 7"/>
          <p:cNvSpPr/>
          <p:nvPr/>
        </p:nvSpPr>
        <p:spPr>
          <a:xfrm>
            <a:off x="4239746" y="5343314"/>
            <a:ext cx="523176" cy="533958"/>
          </a:xfrm>
          <a:prstGeom prst="donut">
            <a:avLst>
              <a:gd name="adj" fmla="val 10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solidFill>
                  <a:srgbClr val="C00000"/>
                </a:solidFill>
              </a:rPr>
              <a:t>4</a:t>
            </a:r>
            <a:endParaRPr lang="pt-BR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1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GA: Representação do cromossomo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409651" y="2827025"/>
            <a:ext cx="31406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latin typeface="Courier New" charset="0"/>
                <a:ea typeface="Courier New" charset="0"/>
                <a:cs typeface="Courier New" charset="0"/>
              </a:rPr>
              <a:t>0110</a:t>
            </a:r>
            <a:endParaRPr lang="pt-BR" sz="9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osca 6"/>
          <p:cNvSpPr/>
          <p:nvPr/>
        </p:nvSpPr>
        <p:spPr>
          <a:xfrm>
            <a:off x="3510201" y="1718208"/>
            <a:ext cx="574258" cy="575733"/>
          </a:xfrm>
          <a:prstGeom prst="donut">
            <a:avLst>
              <a:gd name="adj" fmla="val 10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solidFill>
                  <a:srgbClr val="C00000"/>
                </a:solidFill>
              </a:rPr>
              <a:t>1</a:t>
            </a:r>
            <a:endParaRPr lang="pt-BR" sz="4400" dirty="0">
              <a:solidFill>
                <a:srgbClr val="C00000"/>
              </a:solidFill>
            </a:endParaRPr>
          </a:p>
        </p:txBody>
      </p:sp>
      <p:sp>
        <p:nvSpPr>
          <p:cNvPr id="8" name="Rosca 7"/>
          <p:cNvSpPr/>
          <p:nvPr/>
        </p:nvSpPr>
        <p:spPr>
          <a:xfrm>
            <a:off x="4234004" y="1718208"/>
            <a:ext cx="574258" cy="575733"/>
          </a:xfrm>
          <a:prstGeom prst="donut">
            <a:avLst>
              <a:gd name="adj" fmla="val 10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solidFill>
                  <a:srgbClr val="C00000"/>
                </a:solidFill>
              </a:rPr>
              <a:t>2</a:t>
            </a:r>
            <a:endParaRPr lang="pt-BR" sz="4400" dirty="0">
              <a:solidFill>
                <a:srgbClr val="C00000"/>
              </a:solidFill>
            </a:endParaRPr>
          </a:p>
        </p:txBody>
      </p:sp>
      <p:sp>
        <p:nvSpPr>
          <p:cNvPr id="9" name="Rosca 8"/>
          <p:cNvSpPr/>
          <p:nvPr/>
        </p:nvSpPr>
        <p:spPr>
          <a:xfrm>
            <a:off x="4979953" y="1718872"/>
            <a:ext cx="574258" cy="575733"/>
          </a:xfrm>
          <a:prstGeom prst="donut">
            <a:avLst>
              <a:gd name="adj" fmla="val 10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solidFill>
                  <a:srgbClr val="C00000"/>
                </a:solidFill>
              </a:rPr>
              <a:t>3</a:t>
            </a:r>
            <a:endParaRPr lang="pt-BR" sz="4400" dirty="0">
              <a:solidFill>
                <a:srgbClr val="C00000"/>
              </a:solidFill>
            </a:endParaRPr>
          </a:p>
        </p:txBody>
      </p:sp>
      <p:sp>
        <p:nvSpPr>
          <p:cNvPr id="10" name="Rosca 9"/>
          <p:cNvSpPr/>
          <p:nvPr/>
        </p:nvSpPr>
        <p:spPr>
          <a:xfrm>
            <a:off x="5673874" y="1718872"/>
            <a:ext cx="574258" cy="575733"/>
          </a:xfrm>
          <a:prstGeom prst="donut">
            <a:avLst>
              <a:gd name="adj" fmla="val 104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>
                <a:solidFill>
                  <a:srgbClr val="C00000"/>
                </a:solidFill>
              </a:rPr>
              <a:t>4</a:t>
            </a:r>
            <a:endParaRPr lang="pt-BR" sz="4400" dirty="0">
              <a:solidFill>
                <a:srgbClr val="C000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560458" y="4725144"/>
            <a:ext cx="6352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Times New Roman" charset="0"/>
                <a:ea typeface="Times New Roman" charset="0"/>
                <a:cs typeface="Times New Roman" charset="0"/>
              </a:rPr>
              <a:t>Número</a:t>
            </a:r>
            <a:r>
              <a:rPr lang="pt-BR" sz="3200" i="1" dirty="0" smtClean="0">
                <a:latin typeface="Times New Roman" charset="0"/>
                <a:ea typeface="Times New Roman" charset="0"/>
                <a:cs typeface="Times New Roman" charset="0"/>
              </a:rPr>
              <a:t> L</a:t>
            </a:r>
            <a:r>
              <a:rPr lang="pt-BR" sz="3200" dirty="0" smtClean="0"/>
              <a:t> </a:t>
            </a:r>
            <a:r>
              <a:rPr lang="pt-BR" sz="2800" dirty="0" smtClean="0"/>
              <a:t>de genes .: </a:t>
            </a:r>
            <a:r>
              <a:rPr lang="pt-BR" sz="2400" dirty="0" smtClean="0"/>
              <a:t>valores escolhidos</a:t>
            </a:r>
          </a:p>
          <a:p>
            <a:r>
              <a:rPr lang="pt-BR" sz="2400" dirty="0"/>
              <a:t>	</a:t>
            </a:r>
            <a:r>
              <a:rPr lang="pt-BR" sz="2400" dirty="0" smtClean="0"/>
              <a:t>		    a partir de um </a:t>
            </a:r>
            <a:r>
              <a:rPr lang="pt-BR" sz="2800" dirty="0" smtClean="0"/>
              <a:t>alfabeto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840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04buscalocalotimizacao_parte02IA" id="{B6ADCECC-9244-4545-BB5A-F234485AE27A}" vid="{84A34EE7-9A0D-9F49-88D5-6226BFAF6FAB}"/>
    </a:ext>
  </a:extLst>
</a:theme>
</file>

<file path=ppt/theme/theme2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4buscalocalotimizacao_parte02IA" id="{B6ADCECC-9244-4545-BB5A-F234485AE27A}" vid="{2BDD34AA-0838-8F46-8CC1-D6F76D1494D9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05buscalocalotimizacao_parte02IA</Template>
  <TotalTime>1024</TotalTime>
  <Words>762</Words>
  <Application>Microsoft Macintosh PowerPoint</Application>
  <PresentationFormat>Personalizar</PresentationFormat>
  <Paragraphs>229</Paragraphs>
  <Slides>33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33</vt:i4>
      </vt:variant>
    </vt:vector>
  </HeadingPairs>
  <TitlesOfParts>
    <vt:vector size="46" baseType="lpstr">
      <vt:lpstr>Arial Narrow</vt:lpstr>
      <vt:lpstr>Calibri</vt:lpstr>
      <vt:lpstr>Calibri Light</vt:lpstr>
      <vt:lpstr>Cambria Math</vt:lpstr>
      <vt:lpstr>Courier New</vt:lpstr>
      <vt:lpstr>Helvetica</vt:lpstr>
      <vt:lpstr>Lucida Sans Unicode</vt:lpstr>
      <vt:lpstr>MS Gothic</vt:lpstr>
      <vt:lpstr>Times New Roman</vt:lpstr>
      <vt:lpstr>Wingdings</vt:lpstr>
      <vt:lpstr>Arial</vt:lpstr>
      <vt:lpstr>Tema do Office</vt:lpstr>
      <vt:lpstr>Office Theme</vt:lpstr>
      <vt:lpstr>COMP0271: Inteligência Artificial </vt:lpstr>
      <vt:lpstr>Apresentação do PowerPoint</vt:lpstr>
      <vt:lpstr>Metáfora da Evolução das espécies</vt:lpstr>
      <vt:lpstr> Algoritmos Genéticos (GA)</vt:lpstr>
      <vt:lpstr> Algoritmos Genéticos (GA)</vt:lpstr>
      <vt:lpstr> Algoritmos Genéticos (GA)</vt:lpstr>
      <vt:lpstr>Algoritmo Genéticos (GA)</vt:lpstr>
      <vt:lpstr>The Knapsack problem</vt:lpstr>
      <vt:lpstr>GA: Representação do cromossomo</vt:lpstr>
      <vt:lpstr>GA: Definir função fitness</vt:lpstr>
      <vt:lpstr>GA: População</vt:lpstr>
      <vt:lpstr>GA: Seleção dos ”pais”</vt:lpstr>
      <vt:lpstr>GA: como combinar as duas strings selecionadas?</vt:lpstr>
      <vt:lpstr>GA: Crossover (single point)</vt:lpstr>
      <vt:lpstr>GA: Crossover (multi point)</vt:lpstr>
      <vt:lpstr>GA: Mutation</vt:lpstr>
      <vt:lpstr>Operadores Genéticos e Busca</vt:lpstr>
      <vt:lpstr>GA: Substituição da população</vt:lpstr>
      <vt:lpstr>Apresentação do PowerPoint</vt:lpstr>
      <vt:lpstr>Ciclo evolutivo</vt:lpstr>
      <vt:lpstr>Apresentação do PowerPoint</vt:lpstr>
      <vt:lpstr>Experimento: the Knapsack problem</vt:lpstr>
      <vt:lpstr>Experimentos Knapsack ..: Exaustiva</vt:lpstr>
      <vt:lpstr>Experimentos Mochila ..: Greedy</vt:lpstr>
      <vt:lpstr>Experimentos Mochila ..: GA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Divulgação científica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COMP0271: Inteligência Artificial </dc:title>
  <dc:creator>Hendrik Macedo</dc:creator>
  <cp:lastModifiedBy>Hendrik Macedo</cp:lastModifiedBy>
  <cp:revision>45</cp:revision>
  <cp:lastPrinted>1601-01-01T00:00:00Z</cp:lastPrinted>
  <dcterms:created xsi:type="dcterms:W3CDTF">2017-06-21T19:17:11Z</dcterms:created>
  <dcterms:modified xsi:type="dcterms:W3CDTF">2018-05-03T14:28:42Z</dcterms:modified>
</cp:coreProperties>
</file>